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9" r:id="rId2"/>
    <p:sldId id="436" r:id="rId3"/>
    <p:sldId id="366" r:id="rId4"/>
    <p:sldId id="336" r:id="rId5"/>
    <p:sldId id="356" r:id="rId6"/>
    <p:sldId id="335" r:id="rId7"/>
    <p:sldId id="353" r:id="rId8"/>
    <p:sldId id="355" r:id="rId9"/>
    <p:sldId id="358" r:id="rId10"/>
    <p:sldId id="379" r:id="rId11"/>
    <p:sldId id="360" r:id="rId12"/>
    <p:sldId id="354" r:id="rId13"/>
    <p:sldId id="357" r:id="rId14"/>
    <p:sldId id="361" r:id="rId15"/>
    <p:sldId id="362" r:id="rId16"/>
    <p:sldId id="400" r:id="rId17"/>
    <p:sldId id="401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35" r:id="rId30"/>
    <p:sldId id="414" r:id="rId31"/>
    <p:sldId id="329" r:id="rId32"/>
    <p:sldId id="333" r:id="rId33"/>
    <p:sldId id="323" r:id="rId34"/>
    <p:sldId id="415" r:id="rId35"/>
    <p:sldId id="398" r:id="rId36"/>
    <p:sldId id="416" r:id="rId37"/>
    <p:sldId id="417" r:id="rId38"/>
    <p:sldId id="418" r:id="rId39"/>
    <p:sldId id="419" r:id="rId40"/>
    <p:sldId id="420" r:id="rId41"/>
    <p:sldId id="421" r:id="rId42"/>
    <p:sldId id="423" r:id="rId43"/>
    <p:sldId id="425" r:id="rId44"/>
    <p:sldId id="424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9" autoAdjust="0"/>
    <p:restoredTop sz="67255" autoAdjust="0"/>
  </p:normalViewPr>
  <p:slideViewPr>
    <p:cSldViewPr snapToGrid="0">
      <p:cViewPr varScale="1">
        <p:scale>
          <a:sx n="81" d="100"/>
          <a:sy n="81" d="100"/>
        </p:scale>
        <p:origin x="182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5D18E4F-8904-49F0-A966-ED8BC304F0DA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15B3230-1262-4AAB-8ECE-8CE048B285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実装</a:t>
            </a:r>
            <a:r>
              <a:rPr kumimoji="1" lang="en-US" altLang="ja-JP" dirty="0" err="1" smtClean="0"/>
              <a:t>todo</a:t>
            </a: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Nonlinearfilters.py</a:t>
            </a:r>
          </a:p>
          <a:p>
            <a:r>
              <a:rPr kumimoji="1" lang="en-US" altLang="ja-JP" dirty="0" err="1" smtClean="0"/>
              <a:t>frequencyfiltering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kumimoji="1" lang="en-US" altLang="ja-JP" dirty="0" smtClean="0"/>
              <a:t>sin </a:t>
            </a:r>
            <a:r>
              <a:rPr kumimoji="1" lang="en-US" altLang="ja-JP" baseline="0" dirty="0" smtClean="0"/>
              <a:t>θ cos φ = ½( sin (θ + φ)  + sin (θ - φ) )</a:t>
            </a:r>
          </a:p>
          <a:p>
            <a:pPr defTabSz="990478">
              <a:defRPr/>
            </a:pPr>
            <a:r>
              <a:rPr kumimoji="1" lang="en-US" altLang="ja-JP" dirty="0" smtClean="0"/>
              <a:t>sin </a:t>
            </a:r>
            <a:r>
              <a:rPr kumimoji="1" lang="en-US" altLang="ja-JP" baseline="0" dirty="0" smtClean="0"/>
              <a:t>θ sin φ  = ½(-cos (θ + φ)  + cos (θ - φ) )</a:t>
            </a:r>
            <a:endParaRPr kumimoji="1" lang="en-US" altLang="ja-JP" dirty="0" smtClean="0"/>
          </a:p>
          <a:p>
            <a:r>
              <a:rPr kumimoji="1" lang="en-US" altLang="ja-JP" dirty="0" smtClean="0"/>
              <a:t>cos </a:t>
            </a:r>
            <a:r>
              <a:rPr kumimoji="1" lang="en-US" altLang="ja-JP" baseline="0" dirty="0" smtClean="0"/>
              <a:t>θ cos φ = ½(cos (θ + φ)  + cos (θ - φ) 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16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 smtClean="0"/>
                  <a:t>は基本周波数、</a:t>
                </a:r>
                <a:endParaRPr kumimoji="1" lang="en-US" altLang="ja-JP" i="1" dirty="0" smtClean="0"/>
              </a:p>
              <a:p>
                <a:endParaRPr kumimoji="1" lang="en-US" altLang="ja-JP" dirty="0" smtClean="0"/>
              </a:p>
              <a:p>
                <a:r>
                  <a:rPr kumimoji="1" lang="ja-JP" altLang="en-US" dirty="0" smtClean="0"/>
                  <a:t>とても天下り的なんだけど、「フーリエ級数展開ができる」ことは納得済みで先に進む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8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i="1" dirty="0">
                    <a:latin typeface="Cambria Math" panose="02040503050406030204" pitchFamily="18" charset="0"/>
                  </a:rPr>
                  <a:t>つまり関数を周波数の異なる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sin 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と 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cos</a:t>
                </a:r>
                <a:r>
                  <a:rPr lang="ja-JP" altLang="en-US" i="1" dirty="0">
                    <a:latin typeface="Cambria Math" panose="02040503050406030204" pitchFamily="18" charset="0"/>
                  </a:rPr>
                  <a:t>の和で表現するよ、ってこと</a:t>
                </a:r>
                <a:endParaRPr lang="pt-BR" altLang="ja-JP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45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三角関数の合成を使うと、ある周波数の</a:t>
                </a:r>
                <a:r>
                  <a:rPr lang="en-US" altLang="ja-JP" sz="1100" i="1" dirty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100" i="1" dirty="0">
                    <a:latin typeface="Cambria Math" panose="02040503050406030204" pitchFamily="18" charset="0"/>
                  </a:rPr>
                  <a:t>を位相と振幅を変えて足したとも思える。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sz="1100" i="1" dirty="0">
                    <a:latin typeface="Cambria Math" panose="02040503050406030204" pitchFamily="18" charset="0"/>
                  </a:rPr>
                  <a:t>フーリエ級数展開の定義をこうしても良いんだけど、先の表現のほうが都合がよい、との説明が「これならわかる応用数学教室」ではなされていた。</a:t>
                </a:r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en-US" altLang="ja-JP" sz="1100" i="1" dirty="0">
                  <a:latin typeface="Cambria Math" panose="02040503050406030204" pitchFamily="18" charset="0"/>
                </a:endParaRPr>
              </a:p>
              <a:p>
                <a:endParaRPr lang="pt-BR" altLang="ja-JP" sz="1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altLang="ja-JP" sz="1000" i="0">
                    <a:latin typeface="Cambria Math" panose="02040503050406030204" pitchFamily="18" charset="0"/>
                  </a:rPr>
                  <a:t>𝑎</a:t>
                </a:r>
                <a:r>
                  <a:rPr lang="pt-BR" altLang="ja-JP" sz="10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1</a:t>
                </a:r>
                <a:r>
                  <a:rPr lang="pt-BR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 cos⁡〖</a:t>
                </a:r>
                <a:r>
                  <a:rPr lang="en-US" altLang="ja-JP" sz="10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0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0">
                    <a:latin typeface="Cambria Math" panose="02040503050406030204" pitchFamily="18" charset="0"/>
                  </a:rPr>
                  <a:t>2𝜋</a:t>
                </a:r>
                <a:r>
                  <a:rPr lang="en-US" altLang="ja-JP" i="0" smtClean="0">
                    <a:latin typeface="Cambria Math" panose="02040503050406030204" pitchFamily="18" charset="0"/>
                  </a:rPr>
                  <a:t>/</a:t>
                </a:r>
                <a:r>
                  <a:rPr lang="en-US" altLang="ja-JP" i="0">
                    <a:latin typeface="Cambria Math" panose="02040503050406030204" pitchFamily="18" charset="0"/>
                  </a:rPr>
                  <a:t>𝑇</a:t>
                </a:r>
                <a:r>
                  <a:rPr lang="en-US" altLang="ja-JP" sz="1000" i="0">
                    <a:latin typeface="Cambria Math" panose="02040503050406030204" pitchFamily="18" charset="0"/>
                  </a:rPr>
                  <a:t> 𝑡</a:t>
                </a:r>
                <a:r>
                  <a:rPr lang="pt-BR" altLang="ja-JP" sz="1000" i="0">
                    <a:latin typeface="Cambria Math" panose="02040503050406030204" pitchFamily="18" charset="0"/>
                  </a:rPr>
                  <a:t>〗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defTabSz="990478"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defTabSz="990478">
                  <a:defRPr/>
                </a:pPr>
                <a14:m>
                  <m:oMath xmlns:m="http://schemas.openxmlformats.org/officeDocument/2006/math"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300" i="1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 t)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 + b/A ^2 = 1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 b/A = sin k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 t sin k) </a:t>
                </a:r>
              </a:p>
              <a:p>
                <a:pPr defTabSz="990478">
                  <a:defRPr/>
                </a:pP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300" dirty="0" err="1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3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defTabSz="990478">
                  <a:defRPr/>
                </a:pPr>
                <a:endParaRPr lang="en-US" altLang="ja-JP" sz="13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sin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sin a cos b + cos a sin b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dirty="0" smtClean="0"/>
                  <a:t>cos </a:t>
                </a:r>
                <a:r>
                  <a:rPr kumimoji="1" lang="en-US" altLang="ja-JP" dirty="0" err="1" smtClean="0"/>
                  <a:t>a+b</a:t>
                </a:r>
                <a:r>
                  <a:rPr kumimoji="1" lang="en-US" altLang="ja-JP" baseline="0" dirty="0" smtClean="0"/>
                  <a:t> = cos a cos b - sin a sin b</a:t>
                </a:r>
              </a:p>
              <a:p>
                <a:endParaRPr kumimoji="1" lang="en-US" altLang="ja-JP" baseline="0" dirty="0" smtClean="0"/>
              </a:p>
              <a:p>
                <a:endParaRPr kumimoji="1" lang="en-US" altLang="ja-JP" baseline="0" dirty="0" smtClean="0"/>
              </a:p>
              <a:p>
                <a:r>
                  <a:rPr kumimoji="1" lang="ja-JP" altLang="en-US" dirty="0" smtClean="0"/>
                  <a:t>両辺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𝑎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sin⁡𝜃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+𝑏 cos⁡𝜃  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A( a/A sin t + b/A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=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rt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(a^2 + b^2)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あ、これ、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^2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^2 = 1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を満たすってことは、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a/A = cos k,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b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/A = sin k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って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いう角度ｋがある。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＝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 (sin t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+ cos</a:t>
                </a:r>
                <a:r>
                  <a:rPr lang="en-US" altLang="ja-JP" sz="1200" baseline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t 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 k)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 A sin </a:t>
                </a:r>
                <a:r>
                  <a:rPr lang="en-US" altLang="ja-JP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t+k</a:t>
                </a:r>
                <a:r>
                  <a:rPr lang="en-US" altLang="ja-JP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で良いじゃ</a:t>
                </a:r>
                <a:r>
                  <a:rPr lang="ja-JP" altLang="en-US" sz="12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ん</a:t>
                </a:r>
                <a:r>
                  <a:rPr lang="ja-JP" altLang="en-US" sz="12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。見たいな感じで説明できる。後者は気合．</a:t>
                </a: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kumimoji="1" lang="ja-JP" altLang="en-US" dirty="0" smtClean="0"/>
                  <a:t>　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37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i="1" dirty="0" smtClean="0"/>
                  <a:t>は基本周波数、</a:t>
                </a:r>
                <a:endParaRPr kumimoji="1" lang="en-US" altLang="ja-JP" i="1" dirty="0" smtClean="0"/>
              </a:p>
              <a:p>
                <a:endParaRPr kumimoji="1" lang="en-US" altLang="ja-JP" dirty="0" smtClean="0"/>
              </a:p>
              <a:p>
                <a:r>
                  <a:rPr kumimoji="1" lang="ja-JP" altLang="en-US" dirty="0" smtClean="0"/>
                  <a:t>とても天下り的なんだけど、「フーリエ級数展開ができる」ことは納得済みで先に進む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</a:t>
                </a:r>
                <a:r>
                  <a:rPr kumimoji="1" lang="ja-JP" altLang="en-US" dirty="0" smtClean="0"/>
                  <a:t>は周期、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en-US" altLang="ja-JP" sz="1200" i="0">
                    <a:latin typeface="Cambria Math" panose="02040503050406030204" pitchFamily="18" charset="0"/>
                  </a:rPr>
                  <a:t>𝜔</a:t>
                </a:r>
                <a:r>
                  <a:rPr lang="en-US" altLang="ja-JP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0</a:t>
                </a:r>
                <a:r>
                  <a:rPr kumimoji="1" lang="ja-JP" altLang="en-US" dirty="0" smtClean="0"/>
                  <a:t>は基本周波数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451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先と比べてマイナス部分が生まれている．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複素数でない表現では何でマイナス部分の項はいないんだっけ？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761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708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</a:t>
                </a:r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</a:t>
                </a:r>
                <a:r>
                  <a:rPr lang="ja-JP" altLang="en-US" sz="1300" dirty="0"/>
                  <a:t>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112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/>
                          </a:rPr>
                          <m:t>𝑙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を、</a:t>
                </a:r>
                <a:r>
                  <a:rPr lang="ja-JP" altLang="en-US" sz="1300" dirty="0"/>
                  <a:t>複素数列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3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300" i="1">
                            <a:latin typeface="Cambria Math"/>
                          </a:rPr>
                          <m:t>=0,…,</m:t>
                        </m:r>
                        <m:r>
                          <a:rPr lang="en-US" altLang="ja-JP" sz="1300" i="1">
                            <a:latin typeface="Cambria Math"/>
                          </a:rPr>
                          <m:t>𝑁</m:t>
                        </m:r>
                        <m:r>
                          <a:rPr lang="en-US" altLang="ja-JP" sz="13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ja-JP" altLang="en-US" sz="1300" dirty="0"/>
                  <a:t>に変換する</a:t>
                </a:r>
                <a:r>
                  <a:rPr lang="ja-JP" altLang="en-US" sz="1100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11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1100" dirty="0"/>
                  <a:t>は実数列のことが多い）</a:t>
                </a:r>
                <a:r>
                  <a:rPr lang="en-US" altLang="ja-JP" sz="1100" dirty="0"/>
                  <a:t> </a:t>
                </a:r>
                <a:endParaRPr lang="en-US" altLang="ja-JP" sz="1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3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13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1300" dirty="0"/>
                  <a:t>は</a:t>
                </a:r>
                <a:r>
                  <a:rPr lang="ja-JP" altLang="en-US" sz="1300" dirty="0"/>
                  <a:t>，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番目の正弦波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3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13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𝑘𝑙</m:t>
                        </m:r>
                      </m:sup>
                    </m:sSup>
                  </m:oMath>
                </a14:m>
                <a:r>
                  <a:rPr lang="ja-JP" altLang="en-US" sz="1300" dirty="0"/>
                  <a:t>の，大きさと偏角を表す</a:t>
                </a:r>
                <a:endParaRPr lang="en-US" altLang="ja-JP" sz="1300" dirty="0"/>
              </a:p>
              <a:p>
                <a:endParaRPr lang="en-US" altLang="ja-JP" sz="1300" dirty="0"/>
              </a:p>
              <a:p>
                <a:r>
                  <a:rPr lang="ja-JP" altLang="en-US" sz="1300" dirty="0"/>
                  <a:t>半分より右に行くと逆に低周波になる 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</a:t>
                </a:r>
              </a:p>
              <a:p>
                <a:r>
                  <a:rPr lang="en-US" altLang="ja-JP" sz="1300" dirty="0">
                    <a:sym typeface="Wingdings" panose="05000000000000000000" pitchFamily="2" charset="2"/>
                  </a:rPr>
                  <a:t>『</a:t>
                </a:r>
                <a:r>
                  <a:rPr lang="ja-JP" altLang="en-US" sz="1300" dirty="0">
                    <a:sym typeface="Wingdings" panose="05000000000000000000" pitchFamily="2" charset="2"/>
                  </a:rPr>
                  <a:t>一回あたり動く角度が大きくなると，それは小さい角度で逆方向に回っていると思えるから</a:t>
                </a:r>
                <a:r>
                  <a:rPr lang="en-US" altLang="ja-JP" sz="1300" dirty="0">
                    <a:sym typeface="Wingdings" panose="05000000000000000000" pitchFamily="2" charset="2"/>
                  </a:rPr>
                  <a:t>』</a:t>
                </a:r>
              </a:p>
              <a:p>
                <a:r>
                  <a:rPr lang="ja-JP" altLang="en-US" sz="1300" dirty="0">
                    <a:sym typeface="Wingdings" panose="05000000000000000000" pitchFamily="2" charset="2"/>
                  </a:rPr>
                  <a:t>という説明が分かりやすいかも</a:t>
                </a:r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en-US" altLang="ja-JP" sz="1300" dirty="0">
                  <a:sym typeface="Wingdings" panose="05000000000000000000" pitchFamily="2" charset="2"/>
                </a:endParaRPr>
              </a:p>
              <a:p>
                <a:endParaRPr lang="ja-JP" altLang="en-US" sz="13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ja-JP" altLang="en-US" sz="1200" dirty="0" smtClean="0"/>
                  <a:t>複素数列</a:t>
                </a:r>
                <a:r>
                  <a:rPr lang="en-US" altLang="ja-JP" sz="1200" i="0">
                    <a:latin typeface="Cambria Math"/>
                  </a:rPr>
                  <a:t>𝑓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𝑙=0,…,𝑁−1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を、</a:t>
                </a:r>
                <a:r>
                  <a:rPr lang="ja-JP" altLang="en-US" sz="1200" dirty="0"/>
                  <a:t>複素数列</a:t>
                </a:r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altLang="ja-JP" sz="1200" i="0">
                    <a:latin typeface="Cambria Math"/>
                  </a:rPr>
                  <a:t>=0,…,𝑁−1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dirty="0" smtClean="0"/>
                  <a:t>に変換する</a:t>
                </a:r>
                <a:r>
                  <a:rPr lang="ja-JP" altLang="en-US" sz="1050" dirty="0" smtClean="0"/>
                  <a:t>（</a:t>
                </a:r>
                <a:r>
                  <a:rPr lang="en-US" altLang="ja-JP" sz="1050" i="0">
                    <a:latin typeface="Cambria Math"/>
                  </a:rPr>
                  <a:t>𝑓</a:t>
                </a:r>
                <a:r>
                  <a:rPr lang="en-US" altLang="ja-JP" sz="105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050" i="0">
                    <a:latin typeface="Cambria Math"/>
                  </a:rPr>
                  <a:t>𝑙</a:t>
                </a:r>
                <a:r>
                  <a:rPr lang="ja-JP" altLang="en-US" sz="1050" dirty="0" smtClean="0"/>
                  <a:t>は実数列のことが多い）</a:t>
                </a:r>
                <a:r>
                  <a:rPr lang="en-US" altLang="ja-JP" sz="1050" dirty="0" smtClean="0"/>
                  <a:t> </a:t>
                </a:r>
                <a:endParaRPr lang="en-US" altLang="ja-JP" sz="1200" dirty="0" smtClean="0"/>
              </a:p>
              <a:p>
                <a:r>
                  <a:rPr lang="en-US" altLang="ja-JP" sz="1200" i="0">
                    <a:latin typeface="Cambria Math"/>
                  </a:rPr>
                  <a:t>𝐹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_</a:t>
                </a:r>
                <a:r>
                  <a:rPr lang="en-US" altLang="ja-JP" sz="1200" i="0">
                    <a:latin typeface="Cambria Math"/>
                  </a:rPr>
                  <a:t>𝑘</a:t>
                </a:r>
                <a:r>
                  <a:rPr kumimoji="1" lang="ja-JP" altLang="en-US" sz="1200" dirty="0" smtClean="0"/>
                  <a:t>は</a:t>
                </a:r>
                <a:r>
                  <a:rPr lang="ja-JP" altLang="en-US" sz="1200" dirty="0"/>
                  <a:t>，</a:t>
                </a:r>
                <a:r>
                  <a:rPr kumimoji="1" lang="en-US" altLang="ja-JP" sz="1200" dirty="0" smtClean="0"/>
                  <a:t>k</a:t>
                </a:r>
                <a:r>
                  <a:rPr kumimoji="1" lang="ja-JP" altLang="en-US" sz="1200" dirty="0" smtClean="0"/>
                  <a:t>番目の正弦波</a:t>
                </a:r>
                <a:r>
                  <a:rPr lang="en-US" altLang="ja-JP" sz="1200" i="0">
                    <a:latin typeface="Cambria Math"/>
                  </a:rPr>
                  <a:t>𝑒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^(</a:t>
                </a:r>
                <a:r>
                  <a:rPr lang="en-US" altLang="ja-JP" sz="1200" i="0">
                    <a:latin typeface="Cambria Math"/>
                  </a:rPr>
                  <a:t>𝑖2𝜋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𝑁 𝑘𝑙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ja-JP" altLang="en-US" sz="1200" dirty="0" smtClean="0"/>
                  <a:t>の，大きさと偏角を表す</a:t>
                </a:r>
                <a:endParaRPr kumimoji="1" lang="en-US" altLang="ja-JP" sz="1200" dirty="0" smtClean="0"/>
              </a:p>
              <a:p>
                <a:endParaRPr kumimoji="1" lang="ja-JP" altLang="en-US" sz="1200" dirty="0"/>
              </a:p>
              <a:p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2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32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ja-JP" sz="1300" dirty="0"/>
              <a:t>K=16</a:t>
            </a:r>
            <a:r>
              <a:rPr lang="ja-JP" altLang="en-US" sz="1300" dirty="0"/>
              <a:t>だと位相は、 </a:t>
            </a:r>
            <a:r>
              <a:rPr lang="en-US" altLang="ja-JP" sz="1300" dirty="0"/>
              <a:t>2πy16/32 = πy </a:t>
            </a:r>
          </a:p>
          <a:p>
            <a:pPr defTabSz="990478">
              <a:defRPr/>
            </a:pPr>
            <a:r>
              <a:rPr lang="en-US" altLang="ja-JP" sz="1300" dirty="0"/>
              <a:t>Sin(πx) </a:t>
            </a:r>
            <a:r>
              <a:rPr lang="ja-JP" altLang="en-US" sz="1300" dirty="0"/>
              <a:t>は、</a:t>
            </a:r>
            <a:r>
              <a:rPr lang="en-US" altLang="ja-JP" sz="1300" dirty="0"/>
              <a:t>x</a:t>
            </a:r>
            <a:r>
              <a:rPr lang="ja-JP" altLang="en-US" sz="1300" dirty="0"/>
              <a:t>が</a:t>
            </a:r>
            <a:r>
              <a:rPr lang="en-US" altLang="ja-JP" sz="1300" dirty="0"/>
              <a:t>0,1,2,3,4,5…31</a:t>
            </a:r>
            <a:r>
              <a:rPr lang="ja-JP" altLang="en-US" sz="1300" dirty="0"/>
              <a:t>と動くとき、</a:t>
            </a:r>
            <a:r>
              <a:rPr lang="en-US" altLang="ja-JP" sz="1300" dirty="0"/>
              <a:t>16</a:t>
            </a:r>
            <a:r>
              <a:rPr lang="ja-JP" altLang="en-US" sz="1300" dirty="0"/>
              <a:t>回回転する、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ただ、毎回 </a:t>
            </a:r>
            <a:r>
              <a:rPr lang="en-US" altLang="ja-JP" sz="1300" dirty="0"/>
              <a:t>sin xπ = 0</a:t>
            </a:r>
            <a:r>
              <a:rPr lang="ja-JP" altLang="en-US" sz="1300" dirty="0"/>
              <a:t>になるので波がちょうど見えなくなる</a:t>
            </a:r>
            <a:endParaRPr lang="en-US" altLang="ja-JP" sz="1300" dirty="0"/>
          </a:p>
          <a:p>
            <a:pPr defTabSz="990478">
              <a:defRPr/>
            </a:pPr>
            <a:r>
              <a:rPr lang="ja-JP" altLang="en-US" sz="1300" dirty="0"/>
              <a:t>でも</a:t>
            </a:r>
            <a:r>
              <a:rPr lang="en-US" altLang="ja-JP" sz="1300" dirty="0"/>
              <a:t>y = 1</a:t>
            </a:r>
            <a:r>
              <a:rPr lang="ja-JP" altLang="en-US" sz="1300" dirty="0"/>
              <a:t>などと</a:t>
            </a:r>
            <a:r>
              <a:rPr lang="en-US" altLang="ja-JP" sz="1300" dirty="0"/>
              <a:t>y</a:t>
            </a:r>
            <a:r>
              <a:rPr lang="ja-JP" altLang="en-US" sz="1300" dirty="0"/>
              <a:t>方向に少しでも波ができるとこの高周波が見える．</a:t>
            </a:r>
            <a:endParaRPr lang="en-US" altLang="ja-JP" sz="1300" dirty="0"/>
          </a:p>
          <a:p>
            <a:pPr defTabSz="990478">
              <a:defRPr/>
            </a:pP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001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ja-JP" altLang="en-US" sz="1300" dirty="0"/>
              <a:t>変換結果は周期を持つ数列なのでこのような移動ができる</a:t>
            </a:r>
            <a:endParaRPr lang="en-US" altLang="ja-JP" sz="13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268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log(</a:t>
            </a:r>
            <a:r>
              <a:rPr kumimoji="1" lang="ja-JP" altLang="en-US" dirty="0" smtClean="0"/>
              <a:t>パワースペクトル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の図なので原点が縦軸原点はー∞。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分かりやすさ優先でそのまま利用する？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43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入力はりんごをナイフで切った音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出力は </a:t>
            </a:r>
            <a:r>
              <a:rPr kumimoji="1" lang="en-US" altLang="ja-JP" dirty="0" smtClean="0"/>
              <a:t>log10(|</a:t>
            </a:r>
            <a:r>
              <a:rPr kumimoji="1" lang="en-US" altLang="ja-JP" dirty="0" err="1" smtClean="0"/>
              <a:t>Fk</a:t>
            </a:r>
            <a:r>
              <a:rPr kumimoji="1" lang="en-US" altLang="ja-JP" dirty="0" smtClean="0"/>
              <a:t>|)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16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AudioRecorderV2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fire</a:t>
            </a:r>
            <a:r>
              <a:rPr kumimoji="1" lang="en-US" altLang="ja-JP" baseline="0" dirty="0" err="1" smtClean="0"/>
              <a:t>fox</a:t>
            </a:r>
            <a:r>
              <a:rPr kumimoji="1" lang="ja-JP" altLang="en-US" baseline="0" dirty="0" smtClean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74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ja-JP" altLang="en-US" sz="1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1300" i="1">
                            <a:latin typeface="Cambria Math"/>
                          </a:rPr>
                          <m:t>2</m:t>
                        </m:r>
                        <m:r>
                          <a:rPr lang="en-US" altLang="ja-JP" sz="1300" i="1">
                            <a:latin typeface="Cambria Math"/>
                          </a:rPr>
                          <m:t>𝜋</m:t>
                        </m:r>
                      </m:e>
                    </m:func>
                    <m:d>
                      <m:dPr>
                        <m:ctrlPr>
                          <a:rPr lang="en-US" altLang="ja-JP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𝑥𝑢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  <m:r>
                          <a:rPr lang="en-US" altLang="ja-JP" sz="13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300" i="1">
                                <a:latin typeface="Cambria Math"/>
                              </a:rPr>
                              <m:t>𝑦𝑣</m:t>
                            </m:r>
                          </m:num>
                          <m:den>
                            <m:r>
                              <a:rPr lang="en-US" altLang="ja-JP" sz="1300" i="1">
                                <a:latin typeface="Cambria Math"/>
                              </a:rPr>
                              <m:t>𝐻</m:t>
                            </m:r>
                          </m:den>
                        </m:f>
                      </m:e>
                    </m:d>
                    <m:r>
                      <a:rPr lang="ja-JP" altLang="en-US" sz="1300" i="1">
                        <a:latin typeface="Cambria Math" panose="02040503050406030204" pitchFamily="18" charset="0"/>
                      </a:rPr>
                      <m:t>　</m:t>
                    </m:r>
                  </m:oMath>
                </a14:m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この図は</a:t>
                </a:r>
                <a:r>
                  <a:rPr lang="en-US" altLang="ja-JP" sz="1200" b="0" i="0" smtClean="0">
                    <a:latin typeface="Cambria Math" panose="02040503050406030204" pitchFamily="18" charset="0"/>
                  </a:rPr>
                  <a:t>sin</a:t>
                </a:r>
                <a:r>
                  <a:rPr lang="ja-JP" altLang="en-US" sz="1200" b="0" i="0" smtClean="0">
                    <a:latin typeface="Cambria Math" panose="02040503050406030204" pitchFamily="18" charset="0"/>
                  </a:rPr>
                  <a:t>⁡</a:t>
                </a:r>
                <a:r>
                  <a:rPr lang="en-US" altLang="ja-JP" sz="1200" i="0">
                    <a:latin typeface="Cambria Math"/>
                  </a:rPr>
                  <a:t>2𝜋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 (</a:t>
                </a:r>
                <a:r>
                  <a:rPr lang="en-US" altLang="ja-JP" sz="1200" i="0">
                    <a:latin typeface="Cambria Math"/>
                  </a:rPr>
                  <a:t>𝑥𝑢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𝑊+𝑦𝑣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/</a:t>
                </a:r>
                <a:r>
                  <a:rPr lang="en-US" altLang="ja-JP" sz="1200" i="0">
                    <a:latin typeface="Cambria Math"/>
                  </a:rPr>
                  <a:t>𝐻</a:t>
                </a:r>
                <a:r>
                  <a:rPr lang="en-US" altLang="ja-JP" sz="1200" i="0">
                    <a:latin typeface="Cambria Math" panose="02040503050406030204" pitchFamily="18" charset="0"/>
                  </a:rPr>
                  <a:t>)</a:t>
                </a:r>
                <a:r>
                  <a:rPr lang="ja-JP" altLang="en-US" sz="1200" i="0" smtClean="0">
                    <a:latin typeface="Cambria Math" panose="02040503050406030204" pitchFamily="18" charset="0"/>
                  </a:rPr>
                  <a:t>　</a:t>
                </a:r>
                <a:r>
                  <a:rPr kumimoji="1" lang="en-US" altLang="ja-JP" dirty="0" smtClean="0"/>
                  <a:t>W=H=32</a:t>
                </a:r>
                <a:r>
                  <a:rPr kumimoji="1" lang="ja-JP" altLang="en-US" dirty="0" smtClean="0"/>
                  <a:t>のときの</a:t>
                </a:r>
                <a:r>
                  <a:rPr kumimoji="1" lang="ja-JP" altLang="en-US" baseline="0" dirty="0" smtClean="0"/>
                  <a:t> </a:t>
                </a:r>
                <a:r>
                  <a:rPr kumimoji="1" lang="en-US" altLang="ja-JP" baseline="0" dirty="0" smtClean="0"/>
                  <a:t>u=v= 0,1,2,16</a:t>
                </a:r>
                <a:r>
                  <a:rPr kumimoji="1" lang="ja-JP" altLang="en-US" baseline="0" dirty="0" smtClean="0"/>
                  <a:t>と動かしたもの</a:t>
                </a:r>
                <a:endParaRPr kumimoji="1" lang="ja-JP" altLang="en-US" dirty="0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42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講義中に各種ノイズの聞き比べをやったところ、本当に反応が薄かった</a:t>
            </a:r>
            <a:r>
              <a:rPr kumimoji="1" lang="ja-JP" altLang="en-US" dirty="0" err="1" smtClean="0"/>
              <a:t>。。。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（もう一回だけやってみておなじ感じなら削除していいかも</a:t>
            </a:r>
            <a:r>
              <a:rPr kumimoji="1" lang="ja-JP" altLang="en-US" dirty="0" err="1" smtClean="0"/>
              <a:t>、、、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45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log(</a:t>
            </a:r>
            <a:r>
              <a:rPr kumimoji="1" lang="ja-JP" altLang="en-US" dirty="0" smtClean="0"/>
              <a:t>パワースペクトル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の図なので原点が縦軸原点はー∞。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分かりやすさ優先でそのまま利用する？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99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AudioRecorderV2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fire</a:t>
            </a:r>
            <a:r>
              <a:rPr kumimoji="1" lang="en-US" altLang="ja-JP" baseline="0" dirty="0" err="1" smtClean="0"/>
              <a:t>fox</a:t>
            </a:r>
            <a:r>
              <a:rPr kumimoji="1" lang="ja-JP" altLang="en-US" baseline="0" dirty="0" smtClean="0"/>
              <a:t>で開く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3230-1262-4AAB-8ECE-8CE048B285B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54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0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0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83483"/>
            <a:ext cx="11473211" cy="73327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52968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8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2018/9/10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070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10875E1-285E-4E62-A15A-65F7A0855A09}" type="datetimeFigureOut">
              <a:rPr lang="ja-JP" altLang="en-US" smtClean="0"/>
              <a:pPr/>
              <a:t>2018/9/10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F35DE295-420C-4265-BE54-AE59FA4027A6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791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61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48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875E1-285E-4E62-A15A-65F7A0855A09}" type="datetimeFigureOut">
              <a:rPr kumimoji="1" lang="ja-JP" altLang="en-US" smtClean="0"/>
              <a:t>2018/9/10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E295-420C-4265-BE54-AE59FA4027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7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8781" y="365126"/>
            <a:ext cx="11708780" cy="73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78781" y="1343722"/>
            <a:ext cx="11708780" cy="529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201781" cy="6902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62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45.png"/><Relationship Id="rId7" Type="http://schemas.openxmlformats.org/officeDocument/2006/relationships/image" Target="../media/image610.png"/><Relationship Id="rId12" Type="http://schemas.openxmlformats.org/officeDocument/2006/relationships/image" Target="../media/image11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1" Type="http://schemas.openxmlformats.org/officeDocument/2006/relationships/image" Target="../media/image1010.png"/><Relationship Id="rId5" Type="http://schemas.openxmlformats.org/officeDocument/2006/relationships/image" Target="../media/image412.png"/><Relationship Id="rId10" Type="http://schemas.openxmlformats.org/officeDocument/2006/relationships/image" Target="../media/image91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200.png"/><Relationship Id="rId3" Type="http://schemas.openxmlformats.org/officeDocument/2006/relationships/image" Target="../media/image47.png"/><Relationship Id="rId7" Type="http://schemas.openxmlformats.org/officeDocument/2006/relationships/image" Target="../media/image170.png"/><Relationship Id="rId12" Type="http://schemas.openxmlformats.org/officeDocument/2006/relationships/image" Target="../media/image19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80.png"/><Relationship Id="rId5" Type="http://schemas.openxmlformats.org/officeDocument/2006/relationships/image" Target="../media/image150.png"/><Relationship Id="rId10" Type="http://schemas.openxmlformats.org/officeDocument/2006/relationships/image" Target="../media/image1111.png"/><Relationship Id="rId4" Type="http://schemas.openxmlformats.org/officeDocument/2006/relationships/image" Target="../media/image140.png"/><Relationship Id="rId9" Type="http://schemas.openxmlformats.org/officeDocument/2006/relationships/image" Target="../media/image10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49.png"/><Relationship Id="rId7" Type="http://schemas.openxmlformats.org/officeDocument/2006/relationships/image" Target="../media/image910.png"/><Relationship Id="rId12" Type="http://schemas.openxmlformats.org/officeDocument/2006/relationships/image" Target="../media/image2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240.png"/><Relationship Id="rId10" Type="http://schemas.openxmlformats.org/officeDocument/2006/relationships/image" Target="../media/image250.png"/><Relationship Id="rId4" Type="http://schemas.openxmlformats.org/officeDocument/2006/relationships/image" Target="../media/image230.png"/><Relationship Id="rId9" Type="http://schemas.openxmlformats.org/officeDocument/2006/relationships/image" Target="../media/image1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51.png"/><Relationship Id="rId7" Type="http://schemas.openxmlformats.org/officeDocument/2006/relationships/image" Target="../media/image910.png"/><Relationship Id="rId12" Type="http://schemas.openxmlformats.org/officeDocument/2006/relationships/image" Target="../media/image2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290.png"/><Relationship Id="rId10" Type="http://schemas.openxmlformats.org/officeDocument/2006/relationships/image" Target="../media/image250.png"/><Relationship Id="rId4" Type="http://schemas.openxmlformats.org/officeDocument/2006/relationships/image" Target="../media/image280.png"/><Relationship Id="rId9" Type="http://schemas.openxmlformats.org/officeDocument/2006/relationships/image" Target="../media/image1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461.png"/><Relationship Id="rId3" Type="http://schemas.openxmlformats.org/officeDocument/2006/relationships/image" Target="../media/image53.png"/><Relationship Id="rId21" Type="http://schemas.openxmlformats.org/officeDocument/2006/relationships/image" Target="../media/image49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451.png"/><Relationship Id="rId25" Type="http://schemas.openxmlformats.org/officeDocument/2006/relationships/image" Target="../media/image531.png"/><Relationship Id="rId2" Type="http://schemas.openxmlformats.org/officeDocument/2006/relationships/image" Target="../media/image52.png"/><Relationship Id="rId16" Type="http://schemas.openxmlformats.org/officeDocument/2006/relationships/image" Target="../media/image4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522.png"/><Relationship Id="rId5" Type="http://schemas.openxmlformats.org/officeDocument/2006/relationships/image" Target="../media/image55.png"/><Relationship Id="rId15" Type="http://schemas.openxmlformats.org/officeDocument/2006/relationships/image" Target="../media/image431.png"/><Relationship Id="rId23" Type="http://schemas.openxmlformats.org/officeDocument/2006/relationships/image" Target="../media/image512.png"/><Relationship Id="rId10" Type="http://schemas.openxmlformats.org/officeDocument/2006/relationships/image" Target="../media/image60.png"/><Relationship Id="rId19" Type="http://schemas.openxmlformats.org/officeDocument/2006/relationships/image" Target="../media/image47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21.png"/><Relationship Id="rId22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690.png"/><Relationship Id="rId3" Type="http://schemas.openxmlformats.org/officeDocument/2006/relationships/image" Target="../media/image64.png"/><Relationship Id="rId21" Type="http://schemas.openxmlformats.org/officeDocument/2006/relationships/image" Target="../media/image720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680.png"/><Relationship Id="rId25" Type="http://schemas.openxmlformats.org/officeDocument/2006/relationships/image" Target="../media/image76.png"/><Relationship Id="rId2" Type="http://schemas.openxmlformats.org/officeDocument/2006/relationships/image" Target="../media/image52.png"/><Relationship Id="rId16" Type="http://schemas.openxmlformats.org/officeDocument/2006/relationships/image" Target="../media/image670.png"/><Relationship Id="rId20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75.png"/><Relationship Id="rId5" Type="http://schemas.openxmlformats.org/officeDocument/2006/relationships/image" Target="../media/image66.png"/><Relationship Id="rId15" Type="http://schemas.openxmlformats.org/officeDocument/2006/relationships/image" Target="../media/image660.png"/><Relationship Id="rId23" Type="http://schemas.openxmlformats.org/officeDocument/2006/relationships/image" Target="../media/image740.png"/><Relationship Id="rId10" Type="http://schemas.openxmlformats.org/officeDocument/2006/relationships/image" Target="../media/image71.png"/><Relationship Id="rId19" Type="http://schemas.openxmlformats.org/officeDocument/2006/relationships/image" Target="../media/image70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650.png"/><Relationship Id="rId22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0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3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20.png"/><Relationship Id="rId3" Type="http://schemas.openxmlformats.org/officeDocument/2006/relationships/image" Target="../media/image312.png"/><Relationship Id="rId7" Type="http://schemas.openxmlformats.org/officeDocument/2006/relationships/image" Target="../media/image361.png"/><Relationship Id="rId12" Type="http://schemas.openxmlformats.org/officeDocument/2006/relationships/image" Target="../media/image4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4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3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2.png"/><Relationship Id="rId4" Type="http://schemas.openxmlformats.org/officeDocument/2006/relationships/image" Target="../media/image4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3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2.png"/><Relationship Id="rId5" Type="http://schemas.openxmlformats.org/officeDocument/2006/relationships/image" Target="../media/image341.png"/><Relationship Id="rId4" Type="http://schemas.openxmlformats.org/officeDocument/2006/relationships/image" Target="../media/image3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5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20.png"/><Relationship Id="rId7" Type="http://schemas.openxmlformats.org/officeDocument/2006/relationships/image" Target="../media/image68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0.png"/><Relationship Id="rId4" Type="http://schemas.openxmlformats.org/officeDocument/2006/relationships/image" Target="../media/image11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123.png"/><Relationship Id="rId18" Type="http://schemas.openxmlformats.org/officeDocument/2006/relationships/image" Target="../media/image125.png"/><Relationship Id="rId26" Type="http://schemas.openxmlformats.org/officeDocument/2006/relationships/image" Target="../media/image21.png"/><Relationship Id="rId39" Type="http://schemas.openxmlformats.org/officeDocument/2006/relationships/image" Target="../media/image142.png"/><Relationship Id="rId3" Type="http://schemas.openxmlformats.org/officeDocument/2006/relationships/image" Target="../media/image10.png"/><Relationship Id="rId21" Type="http://schemas.openxmlformats.org/officeDocument/2006/relationships/image" Target="../media/image18.png"/><Relationship Id="rId34" Type="http://schemas.openxmlformats.org/officeDocument/2006/relationships/image" Target="../media/image136.png"/><Relationship Id="rId42" Type="http://schemas.openxmlformats.org/officeDocument/2006/relationships/image" Target="../media/image97.png"/><Relationship Id="rId47" Type="http://schemas.openxmlformats.org/officeDocument/2006/relationships/image" Target="../media/image1020.png"/><Relationship Id="rId7" Type="http://schemas.openxmlformats.org/officeDocument/2006/relationships/image" Target="../media/image730.png"/><Relationship Id="rId12" Type="http://schemas.openxmlformats.org/officeDocument/2006/relationships/image" Target="../media/image122.png"/><Relationship Id="rId17" Type="http://schemas.openxmlformats.org/officeDocument/2006/relationships/image" Target="../media/image124.png"/><Relationship Id="rId25" Type="http://schemas.openxmlformats.org/officeDocument/2006/relationships/image" Target="../media/image129.png"/><Relationship Id="rId33" Type="http://schemas.openxmlformats.org/officeDocument/2006/relationships/image" Target="../media/image135.png"/><Relationship Id="rId38" Type="http://schemas.openxmlformats.org/officeDocument/2006/relationships/image" Target="../media/image141.png"/><Relationship Id="rId46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7.png"/><Relationship Id="rId20" Type="http://schemas.openxmlformats.org/officeDocument/2006/relationships/image" Target="../media/image15.png"/><Relationship Id="rId29" Type="http://schemas.openxmlformats.org/officeDocument/2006/relationships/image" Target="../media/image131.png"/><Relationship Id="rId41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13.png"/><Relationship Id="rId24" Type="http://schemas.openxmlformats.org/officeDocument/2006/relationships/image" Target="../media/image128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3.png"/><Relationship Id="rId45" Type="http://schemas.openxmlformats.org/officeDocument/2006/relationships/image" Target="../media/image100.png"/><Relationship Id="rId5" Type="http://schemas.openxmlformats.org/officeDocument/2006/relationships/image" Target="../media/image711.png"/><Relationship Id="rId15" Type="http://schemas.openxmlformats.org/officeDocument/2006/relationships/image" Target="../media/image16.png"/><Relationship Id="rId23" Type="http://schemas.openxmlformats.org/officeDocument/2006/relationships/image" Target="../media/image127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2.png"/><Relationship Id="rId19" Type="http://schemas.openxmlformats.org/officeDocument/2006/relationships/image" Target="../media/image126.png"/><Relationship Id="rId31" Type="http://schemas.openxmlformats.org/officeDocument/2006/relationships/image" Target="../media/image133.png"/><Relationship Id="rId44" Type="http://schemas.openxmlformats.org/officeDocument/2006/relationships/image" Target="../media/image99.png"/><Relationship Id="rId4" Type="http://schemas.openxmlformats.org/officeDocument/2006/relationships/image" Target="../media/image121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9.png"/><Relationship Id="rId27" Type="http://schemas.openxmlformats.org/officeDocument/2006/relationships/image" Target="../media/image20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98.png"/><Relationship Id="rId48" Type="http://schemas.openxmlformats.org/officeDocument/2006/relationships/image" Target="../media/image10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../media/image1090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5400" dirty="0" smtClean="0"/>
              <a:t>デジタルメディア処理</a:t>
            </a:r>
            <a:r>
              <a:rPr lang="en-US" altLang="ja-JP" sz="5400" smtClean="0"/>
              <a:t>1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626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: </a:t>
            </a:r>
            <a:r>
              <a:rPr kumimoji="1" lang="ja-JP" altLang="en-US" sz="2800" dirty="0" smtClean="0"/>
              <a:t>井尻 敬 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09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7063" y="283483"/>
            <a:ext cx="7012005" cy="73327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余談 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ノイズ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199" y="1262079"/>
            <a:ext cx="9753601" cy="1434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ノイズ（雑音）には，それが含む周波数の分布に応じて特定の名前が付いたものがある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2" y="3001108"/>
            <a:ext cx="3704493" cy="27783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3009900"/>
            <a:ext cx="3692769" cy="2769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5" y="3018691"/>
            <a:ext cx="3681047" cy="276078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5017" y="5753072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ホワイトノイズ 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スペクトルが一様に分布    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633012" y="5753072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ブラウンノイズ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1/f</a:t>
            </a:r>
            <a:r>
              <a:rPr lang="en-US" altLang="ja-JP" sz="2000" baseline="30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に比例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2426" y="5753072"/>
            <a:ext cx="3558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ピンクノイズ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スペクトル分布が 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1/f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4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 smtClean="0"/>
              <a:t>周波数フィルタリング（音）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入力信号（音）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周波数係数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成分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を完全にゼロに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761305" y="295271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912801" y="119938"/>
            <a:ext cx="2142638" cy="461665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FourieSound.py</a:t>
            </a:r>
            <a:endParaRPr lang="ja-JP" altLang="en-US" sz="2400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61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283483"/>
            <a:ext cx="11473211" cy="733270"/>
          </a:xfrm>
        </p:spPr>
        <p:txBody>
          <a:bodyPr/>
          <a:lstStyle/>
          <a:p>
            <a:r>
              <a:rPr lang="ja-JP" altLang="en-US" dirty="0"/>
              <a:t>周波数フィルタリング（音）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18789" y="1340837"/>
            <a:ext cx="772519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イコライザ</a:t>
            </a:r>
            <a:endParaRPr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周波数ごとにボリュームを調整する音質調整器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1.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音源をフーリエ変換し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2.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周波数ごとにフィルタを掛け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3.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9" y="3666276"/>
            <a:ext cx="5334518" cy="28002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303768" y="6488668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 smtClean="0"/>
              <a:t>Itunes</a:t>
            </a:r>
            <a:r>
              <a:rPr lang="ja-JP" altLang="en-US" dirty="0" smtClean="0"/>
              <a:t>のイコライザ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874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165" y="112503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35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994418" y="184341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5400000">
            <a:off x="1668538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539410" y="345044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607917" y="5503034"/>
            <a:ext cx="438624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556096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08" y="1226415"/>
            <a:ext cx="1676444" cy="16764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46" y="4054740"/>
            <a:ext cx="1317964" cy="1317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79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6034338" y="4033470"/>
            <a:ext cx="1321197" cy="132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8448282" y="4835047"/>
            <a:ext cx="1665962" cy="16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522584" y="4388776"/>
            <a:ext cx="596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/>
          </a:p>
        </p:txBody>
      </p:sp>
      <p:sp>
        <p:nvSpPr>
          <p:cNvPr id="26" name="右矢印 25"/>
          <p:cNvSpPr/>
          <p:nvPr/>
        </p:nvSpPr>
        <p:spPr>
          <a:xfrm rot="16200000">
            <a:off x="8483294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5400000">
            <a:off x="8790424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9961971" y="6179235"/>
            <a:ext cx="2230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説明のため</a:t>
            </a:r>
            <a:r>
              <a:rPr lang="en-US" altLang="ja-JP" sz="1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Lowpass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半径を大きく可視化</a:t>
            </a:r>
            <a:endParaRPr lang="en-US" altLang="ja-JP" sz="1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本当はもっと小さい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140946" y="36428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22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1024421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8835453" y="17051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95327" y="1372007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9" y="1420456"/>
            <a:ext cx="1676444" cy="16764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1014544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2828348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4642153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843" y="6027057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3693886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03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正方形/長方形 36"/>
          <p:cNvSpPr/>
          <p:nvPr/>
        </p:nvSpPr>
        <p:spPr>
          <a:xfrm>
            <a:off x="3271955" y="3200807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167086" y="504230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188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右矢印 43"/>
          <p:cNvSpPr/>
          <p:nvPr/>
        </p:nvSpPr>
        <p:spPr>
          <a:xfrm>
            <a:off x="8835453" y="3432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8835453" y="5210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2289" y="30900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4051" y="53943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054976" y="633778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0091435" y="63377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6794710" y="6337780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670028" y="4741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670028" y="29124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8670028" y="1185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57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56055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4000" dirty="0" smtClean="0"/>
              <a:t>まとめ：音・画像のフーリエ変換の概要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508823"/>
            <a:ext cx="11473211" cy="1756892"/>
          </a:xfrm>
        </p:spPr>
        <p:txBody>
          <a:bodyPr/>
          <a:lstStyle/>
          <a:p>
            <a:r>
              <a:rPr kumimoji="1" lang="ja-JP" altLang="en-US" dirty="0" smtClean="0"/>
              <a:t>フーリエ変換は，横軸時間の関数を横軸周波数の関数に変換する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逆フーリエ変換も</a:t>
            </a:r>
            <a:r>
              <a:rPr lang="ja-JP" altLang="en-US" dirty="0"/>
              <a:t>定義</a:t>
            </a:r>
            <a:r>
              <a:rPr lang="ja-JP" altLang="en-US" dirty="0" smtClean="0"/>
              <a:t>される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次元フーリエ変換は画像へ適用できる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周波数空間でフィルタ処理すると，周波数に特化した信号処理が可能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44" y="3651552"/>
            <a:ext cx="4664098" cy="300217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3" y="3605479"/>
            <a:ext cx="4455886" cy="32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42729" y="4205574"/>
            <a:ext cx="11473211" cy="733270"/>
          </a:xfrm>
        </p:spPr>
        <p:txBody>
          <a:bodyPr/>
          <a:lstStyle/>
          <a:p>
            <a:r>
              <a:rPr kumimoji="1" lang="ja-JP" altLang="en-US" b="1" dirty="0" smtClean="0"/>
              <a:t>フーリエ級数展開（の簡単な説明）</a:t>
            </a:r>
            <a:endParaRPr kumimoji="1" lang="ja-JP" altLang="en-US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3142729" y="5028456"/>
            <a:ext cx="8896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注意</a:t>
            </a:r>
            <a:r>
              <a: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</a:p>
          <a:p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本講義では，フーリエ変換の意味的な理解と画像処理応用に重点を置きます．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証明</a:t>
            </a:r>
            <a:r>
              <a: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ja-JP" altLang="en-US" sz="200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導出の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詳細は，信号処理の講義をとるか「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金谷健一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なら分かる応用数学教室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を参照してください．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1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66775" y="2423458"/>
            <a:ext cx="45076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sz="20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0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</a:t>
            </a:r>
            <a:r>
              <a:rPr lang="ja-JP" altLang="en-US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sz="20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非</a:t>
            </a:r>
            <a:r>
              <a:rPr lang="ja-JP" altLang="en-US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負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整数として以下を計算せよ</a:t>
            </a:r>
            <a:endPara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152525" y="2890837"/>
                <a:ext cx="3049937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2890837"/>
                <a:ext cx="3049937" cy="7418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152525" y="3970337"/>
                <a:ext cx="3013069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3970337"/>
                <a:ext cx="3013069" cy="7418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152525" y="4935537"/>
                <a:ext cx="3086807" cy="741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5" y="4935537"/>
                <a:ext cx="3086807" cy="7418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62606" y="0"/>
            <a:ext cx="9144000" cy="685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6658" y="4572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56243" y="148631"/>
                <a:ext cx="3082126" cy="1708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三角関数を合成せよ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43" y="148631"/>
                <a:ext cx="3082126" cy="1708160"/>
              </a:xfrm>
              <a:prstGeom prst="rect">
                <a:avLst/>
              </a:prstGeom>
              <a:blipFill rotWithShape="0">
                <a:blip r:embed="rId10"/>
                <a:stretch>
                  <a:fillRect l="-29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04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t="20188" r="10283" b="15962"/>
          <a:stretch/>
        </p:blipFill>
        <p:spPr>
          <a:xfrm>
            <a:off x="1226456" y="2422072"/>
            <a:ext cx="4140200" cy="25908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14867" r="10687" b="17527"/>
          <a:stretch/>
        </p:blipFill>
        <p:spPr>
          <a:xfrm>
            <a:off x="6743700" y="2249714"/>
            <a:ext cx="4083957" cy="2743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三角関数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6724" y="6213199"/>
            <a:ext cx="11473211" cy="44634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ja-JP" altLang="en-US" dirty="0" smtClean="0"/>
              <a:t>まあこれはいいですよね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45" y="1186889"/>
                <a:ext cx="3333964" cy="446343"/>
              </a:xfrm>
              <a:prstGeom prst="rect">
                <a:avLst/>
              </a:prstGeom>
              <a:blipFill rotWithShape="0">
                <a:blip r:embed="rId4"/>
                <a:stretch>
                  <a:fillRect b="-232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11" y="1186889"/>
                <a:ext cx="3333964" cy="446343"/>
              </a:xfrm>
              <a:prstGeom prst="rect">
                <a:avLst/>
              </a:prstGeom>
              <a:blipFill rotWithShape="0">
                <a:blip r:embed="rId5"/>
                <a:stretch>
                  <a:fillRect b="-232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コンテンツ プレースホルダー 2"/>
              <p:cNvSpPr txBox="1">
                <a:spLocks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970" y="3194593"/>
                <a:ext cx="958064" cy="4463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58" y="3194593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コンテンツ プレースホルダー 2"/>
              <p:cNvSpPr txBox="1">
                <a:spLocks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100" y="3194593"/>
                <a:ext cx="958064" cy="4463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コンテンツ プレースホルダー 2"/>
              <p:cNvSpPr txBox="1">
                <a:spLocks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916" y="319459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 rotWithShape="0">
                <a:blip r:embed="rId11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73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20970" r="10683" b="20501"/>
          <a:stretch/>
        </p:blipFill>
        <p:spPr>
          <a:xfrm>
            <a:off x="1638301" y="2586373"/>
            <a:ext cx="3335076" cy="1918952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20712" r="10094" b="21071"/>
          <a:stretch/>
        </p:blipFill>
        <p:spPr>
          <a:xfrm>
            <a:off x="7061200" y="2590800"/>
            <a:ext cx="3427120" cy="1943428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三角関数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i="1" dirty="0" smtClean="0"/>
                  <a:t>T</a:t>
                </a:r>
                <a:r>
                  <a:rPr lang="ja-JP" altLang="en-US" dirty="0" smtClean="0"/>
                  <a:t>を周期，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を基本</a:t>
                </a:r>
                <a:r>
                  <a:rPr kumimoji="1" lang="en-US" altLang="ja-JP" dirty="0" smtClean="0"/>
                  <a:t>(</a:t>
                </a:r>
                <a:r>
                  <a:rPr kumimoji="1" lang="ja-JP" altLang="en-US" dirty="0" smtClean="0"/>
                  <a:t>角</a:t>
                </a:r>
                <a:r>
                  <a:rPr kumimoji="1" lang="en-US" altLang="ja-JP" dirty="0" smtClean="0"/>
                  <a:t>)</a:t>
                </a:r>
                <a:r>
                  <a:rPr kumimoji="1" lang="ja-JP" altLang="en-US" dirty="0" smtClean="0"/>
                  <a:t>周波数と呼びます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en-US" altLang="ja-JP" dirty="0" smtClean="0"/>
                  <a:t>[-</a:t>
                </a:r>
                <a:r>
                  <a:rPr lang="en-US" altLang="ja-JP" i="1" dirty="0" smtClean="0"/>
                  <a:t>T</a:t>
                </a:r>
                <a:r>
                  <a:rPr lang="en-US" altLang="ja-JP" dirty="0" smtClean="0"/>
                  <a:t>/2,T/2]</a:t>
                </a:r>
                <a:r>
                  <a:rPr lang="ja-JP" altLang="en-US" dirty="0" smtClean="0"/>
                  <a:t>でひと周期の波を取得できました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3547" y="5426765"/>
                <a:ext cx="10605053" cy="1240735"/>
              </a:xfrm>
              <a:blipFill rotWithShape="0">
                <a:blip r:embed="rId4"/>
                <a:stretch>
                  <a:fillRect l="-1207" t="-63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 rotWithShape="0"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8" y="3632743"/>
                <a:ext cx="958064" cy="446343"/>
              </a:xfrm>
              <a:prstGeom prst="rect">
                <a:avLst/>
              </a:prstGeom>
              <a:blipFill rotWithShape="0"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 rotWithShape="0">
                <a:blip r:embed="rId13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4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0" y="124494"/>
            <a:ext cx="9715500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スケジュール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950" y="848026"/>
            <a:ext cx="10369554" cy="60099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09/25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1 : </a:t>
            </a:r>
            <a:r>
              <a:rPr lang="ja-JP" altLang="en-US" sz="1600" dirty="0"/>
              <a:t>デジタル画像とは，量子化と標本化，</a:t>
            </a:r>
            <a:r>
              <a:rPr lang="en-US" altLang="ja-JP" sz="1600" dirty="0"/>
              <a:t>Dynamic </a:t>
            </a:r>
            <a:r>
              <a:rPr lang="en-US" altLang="ja-JP" sz="1600" dirty="0" smtClean="0"/>
              <a:t>Range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10/02	</a:t>
            </a:r>
            <a:r>
              <a:rPr lang="ja-JP" altLang="en-US" sz="1600" dirty="0" smtClean="0"/>
              <a:t>イントロダクション</a:t>
            </a:r>
            <a:r>
              <a:rPr lang="en-US" altLang="ja-JP" sz="1600" dirty="0"/>
              <a:t>2 : </a:t>
            </a:r>
            <a:r>
              <a:rPr lang="ja-JP" altLang="en-US" sz="1600" dirty="0"/>
              <a:t>デジタルカメラ</a:t>
            </a:r>
            <a:r>
              <a:rPr lang="ja-JP" altLang="en-US" sz="1600" dirty="0" smtClean="0"/>
              <a:t>，人間の視覚，表色系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10/09</a:t>
            </a:r>
            <a:r>
              <a:rPr lang="en-US" altLang="ja-JP" sz="1600" dirty="0"/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python</a:t>
            </a:r>
            <a:r>
              <a:rPr lang="ja-JP" altLang="en-US" sz="1600" dirty="0" smtClean="0"/>
              <a:t>入門 </a:t>
            </a:r>
            <a:r>
              <a:rPr lang="en-US" altLang="ja-JP" sz="1600" dirty="0" smtClean="0">
                <a:solidFill>
                  <a:srgbClr val="FF0000"/>
                </a:solidFill>
              </a:rPr>
              <a:t>(</a:t>
            </a:r>
            <a:r>
              <a:rPr lang="en-US" altLang="ja-JP" sz="1600" dirty="0">
                <a:solidFill>
                  <a:srgbClr val="FF0000"/>
                </a:solidFill>
              </a:rPr>
              <a:t>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11/13 </a:t>
            </a:r>
            <a:r>
              <a:rPr lang="en-US" altLang="ja-JP" sz="1600" dirty="0">
                <a:solidFill>
                  <a:srgbClr val="FF0000"/>
                </a:solidFill>
              </a:rPr>
              <a:t>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10/16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1 : </a:t>
            </a:r>
            <a:r>
              <a:rPr lang="ja-JP" altLang="en-US" sz="1600" dirty="0"/>
              <a:t>トーンカーブ，線形フィルタ 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10/23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2 : </a:t>
            </a:r>
            <a:r>
              <a:rPr lang="ja-JP" altLang="en-US" sz="1600" dirty="0"/>
              <a:t>非線形フィルタ，</a:t>
            </a:r>
            <a:r>
              <a:rPr lang="ja-JP" altLang="en-US" sz="1600" dirty="0" smtClean="0"/>
              <a:t>ハーフトーニング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10/30	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</a:t>
            </a:r>
            <a:r>
              <a:rPr lang="en-US" altLang="ja-JP" sz="1600" dirty="0"/>
              <a:t>3 : </a:t>
            </a:r>
            <a:r>
              <a:rPr lang="ja-JP" altLang="en-US" sz="1600" dirty="0"/>
              <a:t>離散フーリエ</a:t>
            </a:r>
            <a:r>
              <a:rPr lang="ja-JP" altLang="en-US" sz="1600" dirty="0" smtClean="0"/>
              <a:t>変換と周波数フィルタリング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11/13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 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フィルタ</a:t>
            </a:r>
            <a:r>
              <a:rPr lang="ja-JP" altLang="en-US" sz="1600" dirty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11/20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2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</a:t>
            </a:r>
            <a:r>
              <a:rPr lang="ja-JP" altLang="en-US" sz="1600" dirty="0" smtClean="0">
                <a:solidFill>
                  <a:srgbClr val="FF0000"/>
                </a:solidFill>
              </a:rPr>
              <a:t>課題締め切り </a:t>
            </a:r>
            <a:r>
              <a:rPr lang="en-US" altLang="ja-JP" sz="1600" dirty="0" smtClean="0">
                <a:solidFill>
                  <a:srgbClr val="FF0000"/>
                </a:solidFill>
              </a:rPr>
              <a:t>12/08 23:59)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12/27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3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en-US" altLang="ja-JP" sz="16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12/04	</a:t>
            </a:r>
            <a:r>
              <a:rPr lang="ja-JP" altLang="en-US" sz="1600" dirty="0"/>
              <a:t>画像処理</a:t>
            </a:r>
            <a:r>
              <a:rPr lang="ja-JP" altLang="en-US" sz="1600" dirty="0" smtClean="0"/>
              <a:t>演習</a:t>
            </a:r>
            <a:r>
              <a:rPr lang="en-US" altLang="ja-JP" sz="1600" dirty="0" smtClean="0"/>
              <a:t>4</a:t>
            </a:r>
            <a:r>
              <a:rPr lang="ja-JP" altLang="en-US" sz="1600" dirty="0" smtClean="0"/>
              <a:t> </a:t>
            </a:r>
            <a:r>
              <a:rPr lang="en-US" altLang="ja-JP" sz="1600" dirty="0"/>
              <a:t>: </a:t>
            </a:r>
            <a:r>
              <a:rPr lang="ja-JP" altLang="en-US" sz="1600" dirty="0"/>
              <a:t>フィルタ</a:t>
            </a:r>
            <a:r>
              <a:rPr lang="ja-JP" altLang="en-US" sz="1600" dirty="0" smtClean="0"/>
              <a:t>処理</a:t>
            </a:r>
            <a:r>
              <a:rPr lang="en-US" altLang="ja-JP" sz="1600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>
                <a:solidFill>
                  <a:srgbClr val="FF0000"/>
                </a:solidFill>
              </a:rPr>
              <a:t>(PC</a:t>
            </a:r>
            <a:r>
              <a:rPr lang="ja-JP" altLang="en-US" sz="1600" dirty="0">
                <a:solidFill>
                  <a:srgbClr val="FF0000"/>
                </a:solidFill>
              </a:rPr>
              <a:t>教室：課題締め切り </a:t>
            </a:r>
            <a:r>
              <a:rPr lang="en-US" altLang="ja-JP" sz="1600" dirty="0">
                <a:solidFill>
                  <a:srgbClr val="FF0000"/>
                </a:solidFill>
              </a:rPr>
              <a:t>12/08 23:59)</a:t>
            </a:r>
            <a:endParaRPr lang="ja-JP" alt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12/11	</a:t>
            </a:r>
            <a:r>
              <a:rPr lang="ja-JP" altLang="en-US" sz="1600" dirty="0"/>
              <a:t>画像の幾何変換１ </a:t>
            </a:r>
            <a:r>
              <a:rPr lang="en-US" altLang="ja-JP" sz="1600" dirty="0"/>
              <a:t>: </a:t>
            </a:r>
            <a:r>
              <a:rPr lang="ja-JP" altLang="en-US" sz="1600" dirty="0"/>
              <a:t>アファイン</a:t>
            </a:r>
            <a:r>
              <a:rPr lang="ja-JP" altLang="en-US" sz="1600" dirty="0" smtClean="0"/>
              <a:t>変換と画像補間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	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12/18 </a:t>
            </a:r>
            <a:r>
              <a:rPr lang="en-US" altLang="ja-JP" sz="1600" dirty="0"/>
              <a:t>	Convolution</a:t>
            </a:r>
            <a:r>
              <a:rPr lang="ja-JP" altLang="en-US" sz="1600" dirty="0"/>
              <a:t>と</a:t>
            </a:r>
            <a:r>
              <a:rPr lang="en-US" altLang="ja-JP" sz="1600" dirty="0"/>
              <a:t>De-convolution</a:t>
            </a:r>
            <a:r>
              <a:rPr lang="ja-JP" altLang="en-US" sz="1600" dirty="0"/>
              <a:t>（進度に合わせて変更する可能性有り）</a:t>
            </a:r>
            <a:endParaRPr lang="en-US" altLang="ja-JP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dirty="0" smtClean="0"/>
              <a:t>01/08 </a:t>
            </a:r>
            <a:r>
              <a:rPr lang="en-US" altLang="ja-JP" sz="1600" dirty="0"/>
              <a:t>	</a:t>
            </a:r>
            <a:r>
              <a:rPr lang="ja-JP" altLang="en-US" sz="1600" dirty="0" smtClean="0"/>
              <a:t>画像圧縮（進度に合わせて変更</a:t>
            </a:r>
            <a:r>
              <a:rPr lang="ja-JP" altLang="en-US" sz="1600" dirty="0"/>
              <a:t>する可能性有り）</a:t>
            </a:r>
            <a:endParaRPr lang="en-US" altLang="ja-JP" sz="16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600" b="1" dirty="0" smtClean="0">
                <a:solidFill>
                  <a:srgbClr val="FF0000"/>
                </a:solidFill>
              </a:rPr>
              <a:t>01/15 </a:t>
            </a:r>
            <a:r>
              <a:rPr lang="en-US" altLang="ja-JP" sz="1600" b="1" dirty="0">
                <a:solidFill>
                  <a:srgbClr val="FF0000"/>
                </a:solidFill>
              </a:rPr>
              <a:t>	</a:t>
            </a:r>
            <a:r>
              <a:rPr lang="ja-JP" altLang="en-US" sz="1600" b="1" dirty="0">
                <a:solidFill>
                  <a:srgbClr val="FF0000"/>
                </a:solidFill>
              </a:rPr>
              <a:t>後半のまとめと期末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試験</a:t>
            </a:r>
            <a:endParaRPr lang="en-US" altLang="ja-JP" sz="1600" b="1" dirty="0" smtClean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95459" y="2785348"/>
            <a:ext cx="6572240" cy="37348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72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20592" r="10470" b="21269"/>
          <a:stretch/>
        </p:blipFill>
        <p:spPr>
          <a:xfrm>
            <a:off x="7067550" y="2597993"/>
            <a:ext cx="3409950" cy="1935908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t="21545" r="10108" b="21201"/>
          <a:stretch/>
        </p:blipFill>
        <p:spPr>
          <a:xfrm>
            <a:off x="1666874" y="2600325"/>
            <a:ext cx="3295651" cy="1847850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7562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三角関数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三角関数の引数を２倍すると，周波数が</a:t>
            </a:r>
            <a:r>
              <a:rPr lang="en-US" altLang="ja-JP" dirty="0" smtClean="0"/>
              <a:t>2</a:t>
            </a:r>
            <a:r>
              <a:rPr lang="ja-JP" altLang="en-US" dirty="0" smtClean="0"/>
              <a:t>倍に、周期が</a:t>
            </a:r>
            <a:r>
              <a:rPr lang="en-US" altLang="ja-JP" dirty="0" smtClean="0"/>
              <a:t>1/2</a:t>
            </a:r>
            <a:r>
              <a:rPr lang="ja-JP" altLang="en-US" dirty="0" smtClean="0"/>
              <a:t>倍になります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 rotWithShape="0"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 rotWithShape="0"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 rotWithShape="0"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5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20596" r="10239" b="20727"/>
          <a:stretch/>
        </p:blipFill>
        <p:spPr>
          <a:xfrm>
            <a:off x="7096125" y="2628899"/>
            <a:ext cx="3362325" cy="1924051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8976" r="10332" b="17771"/>
          <a:stretch/>
        </p:blipFill>
        <p:spPr>
          <a:xfrm>
            <a:off x="1657350" y="2581274"/>
            <a:ext cx="3248025" cy="2000251"/>
          </a:xfrm>
          <a:prstGeom prst="rect">
            <a:avLst/>
          </a:prstGeom>
        </p:spPr>
      </p:pic>
      <p:cxnSp>
        <p:nvCxnSpPr>
          <p:cNvPr id="37" name="直線矢印コネクタ 36"/>
          <p:cNvCxnSpPr/>
          <p:nvPr/>
        </p:nvCxnSpPr>
        <p:spPr>
          <a:xfrm flipV="1">
            <a:off x="16450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V="1">
            <a:off x="4918474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70679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0471549" y="2173210"/>
            <a:ext cx="0" cy="273292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8827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 smtClean="0"/>
              <a:t>三角関数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53547" y="5426765"/>
            <a:ext cx="10605053" cy="12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三角関数の引数を</a:t>
            </a:r>
            <a:r>
              <a:rPr lang="en-US" altLang="ja-JP" dirty="0" smtClean="0"/>
              <a:t>3</a:t>
            </a:r>
            <a:r>
              <a:rPr lang="ja-JP" altLang="en-US" dirty="0" smtClean="0"/>
              <a:t>倍すると，周波数が</a:t>
            </a:r>
            <a:r>
              <a:rPr lang="en-US" altLang="ja-JP" dirty="0"/>
              <a:t>3</a:t>
            </a:r>
            <a:r>
              <a:rPr lang="ja-JP" altLang="en-US" dirty="0" smtClean="0"/>
              <a:t>倍に、周期が</a:t>
            </a:r>
            <a:r>
              <a:rPr lang="en-US" altLang="ja-JP" dirty="0" smtClean="0"/>
              <a:t>1/3</a:t>
            </a:r>
            <a:r>
              <a:rPr lang="ja-JP" altLang="en-US" dirty="0" smtClean="0"/>
              <a:t>倍になります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94" y="1007985"/>
                <a:ext cx="4231723" cy="12382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3" y="1007985"/>
                <a:ext cx="5013229" cy="11289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>
            <a:off x="1130157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83349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6626496" y="3554858"/>
            <a:ext cx="42637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8779688" y="2173210"/>
            <a:ext cx="0" cy="273292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コンテンツ プレースホルダー 2"/>
              <p:cNvSpPr txBox="1">
                <a:spLocks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58" y="3632743"/>
                <a:ext cx="958064" cy="446343"/>
              </a:xfrm>
              <a:prstGeom prst="rect">
                <a:avLst/>
              </a:prstGeom>
              <a:blipFill rotWithShape="0">
                <a:blip r:embed="rId6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コンテンツ プレースホルダー 2"/>
              <p:cNvSpPr txBox="1">
                <a:spLocks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559" y="2061533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46" y="2061533"/>
                <a:ext cx="958064" cy="446343"/>
              </a:xfrm>
              <a:prstGeom prst="rect">
                <a:avLst/>
              </a:prstGeom>
              <a:blipFill rotWithShape="0"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351" y="332380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51" y="3323803"/>
                <a:ext cx="958064" cy="4463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83" y="3632743"/>
                <a:ext cx="958064" cy="446343"/>
              </a:xfrm>
              <a:prstGeom prst="rect">
                <a:avLst/>
              </a:prstGeom>
              <a:blipFill rotWithShape="0">
                <a:blip r:embed="rId10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コンテンツ プレースホルダー 2"/>
              <p:cNvSpPr txBox="1">
                <a:spLocks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83" y="3632743"/>
                <a:ext cx="958064" cy="446343"/>
              </a:xfrm>
              <a:prstGeom prst="rect">
                <a:avLst/>
              </a:prstGeom>
              <a:blipFill rotWithShape="0">
                <a:blip r:embed="rId11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コンテンツ プレースホルダー 2"/>
              <p:cNvSpPr txBox="1">
                <a:spLocks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08" y="3632743"/>
                <a:ext cx="958064" cy="446343"/>
              </a:xfrm>
              <a:prstGeom prst="rect">
                <a:avLst/>
              </a:prstGeom>
              <a:blipFill rotWithShape="0">
                <a:blip r:embed="rId1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63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581151"/>
            <a:ext cx="1971675" cy="757238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660650"/>
            <a:ext cx="1978025" cy="714375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690938"/>
            <a:ext cx="1976437" cy="742950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4791075"/>
            <a:ext cx="1971675" cy="70485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5805488"/>
            <a:ext cx="1981200" cy="766762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479425"/>
            <a:ext cx="1984376" cy="5334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539875"/>
            <a:ext cx="1965326" cy="746125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676524"/>
            <a:ext cx="1971675" cy="68342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3752851"/>
            <a:ext cx="1976438" cy="652464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4814887"/>
            <a:ext cx="1974056" cy="664369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5848350"/>
            <a:ext cx="1966914" cy="71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2"/>
            <a:ext cx="3018182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 smtClean="0"/>
              <a:t>こんな感じで基本周波数の整数倍の波を考える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923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2500" r="10744" b="12916"/>
          <a:stretch/>
        </p:blipFill>
        <p:spPr>
          <a:xfrm>
            <a:off x="6126715" y="438150"/>
            <a:ext cx="1966912" cy="862013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8127" r="10317" b="16354"/>
          <a:stretch/>
        </p:blipFill>
        <p:spPr>
          <a:xfrm>
            <a:off x="6126715" y="1838325"/>
            <a:ext cx="1971675" cy="242890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9560" r="10231" b="18631"/>
          <a:stretch/>
        </p:blipFill>
        <p:spPr>
          <a:xfrm>
            <a:off x="6121952" y="2952751"/>
            <a:ext cx="1978025" cy="130174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6479" r="10268" b="19239"/>
          <a:stretch/>
        </p:blipFill>
        <p:spPr>
          <a:xfrm>
            <a:off x="6126715" y="3933825"/>
            <a:ext cx="1976437" cy="257176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0010" r="10439" b="19004"/>
          <a:stretch/>
        </p:blipFill>
        <p:spPr>
          <a:xfrm>
            <a:off x="6126715" y="5048250"/>
            <a:ext cx="1971675" cy="19050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15195" r="10093" b="18462"/>
          <a:stretch/>
        </p:blipFill>
        <p:spPr>
          <a:xfrm>
            <a:off x="6117190" y="6067425"/>
            <a:ext cx="1981200" cy="24288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5689" r="10227" b="37718"/>
          <a:stretch/>
        </p:blipFill>
        <p:spPr>
          <a:xfrm>
            <a:off x="1989482" y="752475"/>
            <a:ext cx="1984376" cy="26035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580" r="10705" b="20246"/>
          <a:stretch/>
        </p:blipFill>
        <p:spPr>
          <a:xfrm>
            <a:off x="1992657" y="1804989"/>
            <a:ext cx="1965326" cy="215898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20890" r="10590" b="19413"/>
          <a:stretch/>
        </p:blipFill>
        <p:spPr>
          <a:xfrm>
            <a:off x="1994245" y="2771775"/>
            <a:ext cx="1971675" cy="492918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484" r="10353" b="21523"/>
          <a:stretch/>
        </p:blipFill>
        <p:spPr>
          <a:xfrm>
            <a:off x="1989482" y="4019550"/>
            <a:ext cx="1976438" cy="119066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1306" r="10284" b="20661"/>
          <a:stretch/>
        </p:blipFill>
        <p:spPr>
          <a:xfrm>
            <a:off x="1994244" y="5095876"/>
            <a:ext cx="1974056" cy="102392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18256" r="10703" b="19344"/>
          <a:stretch/>
        </p:blipFill>
        <p:spPr>
          <a:xfrm>
            <a:off x="1991863" y="6143625"/>
            <a:ext cx="1966914" cy="123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7700"/>
                <a:ext cx="1758027" cy="3810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/>
              <p:cNvSpPr txBox="1">
                <a:spLocks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3813"/>
                <a:ext cx="1758027" cy="381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9926"/>
                <a:ext cx="1758027" cy="3810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39"/>
                <a:ext cx="1758027" cy="3810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2152"/>
                <a:ext cx="1758027" cy="3810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265"/>
                <a:ext cx="1758027" cy="38100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47700"/>
                <a:ext cx="1758027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1723813"/>
                <a:ext cx="1758027" cy="3810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2799926"/>
                <a:ext cx="1758027" cy="3810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3876039"/>
                <a:ext cx="1758027" cy="38100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4952152"/>
                <a:ext cx="1758027" cy="38100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7" y="6028265"/>
                <a:ext cx="1758027" cy="38100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グループ化 21"/>
          <p:cNvGrpSpPr/>
          <p:nvPr/>
        </p:nvGrpSpPr>
        <p:grpSpPr>
          <a:xfrm>
            <a:off x="1671839" y="393699"/>
            <a:ext cx="2590943" cy="952501"/>
            <a:chOff x="1130157" y="2173210"/>
            <a:chExt cx="4263776" cy="2732926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1671839" y="1460499"/>
            <a:ext cx="2590943" cy="952501"/>
            <a:chOff x="1130157" y="2173210"/>
            <a:chExt cx="4263776" cy="2732926"/>
          </a:xfrm>
        </p:grpSpPr>
        <p:cxnSp>
          <p:nvCxnSpPr>
            <p:cNvPr id="24" name="直線矢印コネクタ 2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グループ化 27"/>
          <p:cNvGrpSpPr/>
          <p:nvPr/>
        </p:nvGrpSpPr>
        <p:grpSpPr>
          <a:xfrm>
            <a:off x="1671839" y="2527299"/>
            <a:ext cx="2590943" cy="952501"/>
            <a:chOff x="1130157" y="2173210"/>
            <a:chExt cx="4263776" cy="2732926"/>
          </a:xfrm>
        </p:grpSpPr>
        <p:cxnSp>
          <p:nvCxnSpPr>
            <p:cNvPr id="29" name="直線矢印コネクタ 2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/>
        </p:nvGrpSpPr>
        <p:grpSpPr>
          <a:xfrm>
            <a:off x="1671839" y="3594099"/>
            <a:ext cx="2590943" cy="952501"/>
            <a:chOff x="1130157" y="2173210"/>
            <a:chExt cx="4263776" cy="2732926"/>
          </a:xfrm>
        </p:grpSpPr>
        <p:cxnSp>
          <p:nvCxnSpPr>
            <p:cNvPr id="34" name="直線矢印コネクタ 3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グループ化 37"/>
          <p:cNvGrpSpPr/>
          <p:nvPr/>
        </p:nvGrpSpPr>
        <p:grpSpPr>
          <a:xfrm>
            <a:off x="1671839" y="4660899"/>
            <a:ext cx="2590943" cy="952501"/>
            <a:chOff x="1130157" y="2173210"/>
            <a:chExt cx="4263776" cy="2732926"/>
          </a:xfrm>
        </p:grpSpPr>
        <p:cxnSp>
          <p:nvCxnSpPr>
            <p:cNvPr id="39" name="直線矢印コネクタ 38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/>
          <p:cNvGrpSpPr/>
          <p:nvPr/>
        </p:nvGrpSpPr>
        <p:grpSpPr>
          <a:xfrm>
            <a:off x="1671839" y="5727699"/>
            <a:ext cx="2590943" cy="952501"/>
            <a:chOff x="1130157" y="2173210"/>
            <a:chExt cx="4263776" cy="2732926"/>
          </a:xfrm>
        </p:grpSpPr>
        <p:cxnSp>
          <p:nvCxnSpPr>
            <p:cNvPr id="44" name="直線矢印コネクタ 43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/>
          <p:cNvGrpSpPr/>
          <p:nvPr/>
        </p:nvGrpSpPr>
        <p:grpSpPr>
          <a:xfrm>
            <a:off x="5804309" y="393699"/>
            <a:ext cx="2590943" cy="952501"/>
            <a:chOff x="1130157" y="2173210"/>
            <a:chExt cx="4263776" cy="2732926"/>
          </a:xfrm>
        </p:grpSpPr>
        <p:cxnSp>
          <p:nvCxnSpPr>
            <p:cNvPr id="61" name="直線矢印コネクタ 6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/>
          <p:cNvGrpSpPr/>
          <p:nvPr/>
        </p:nvGrpSpPr>
        <p:grpSpPr>
          <a:xfrm>
            <a:off x="5804309" y="1460499"/>
            <a:ext cx="2590943" cy="952501"/>
            <a:chOff x="1130157" y="2173210"/>
            <a:chExt cx="4263776" cy="2732926"/>
          </a:xfrm>
        </p:grpSpPr>
        <p:cxnSp>
          <p:nvCxnSpPr>
            <p:cNvPr id="66" name="直線矢印コネクタ 6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/>
          <p:cNvGrpSpPr/>
          <p:nvPr/>
        </p:nvGrpSpPr>
        <p:grpSpPr>
          <a:xfrm>
            <a:off x="5804309" y="2527299"/>
            <a:ext cx="2590943" cy="952501"/>
            <a:chOff x="1130157" y="2173210"/>
            <a:chExt cx="4263776" cy="2732926"/>
          </a:xfrm>
        </p:grpSpPr>
        <p:cxnSp>
          <p:nvCxnSpPr>
            <p:cNvPr id="71" name="直線矢印コネクタ 7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グループ化 74"/>
          <p:cNvGrpSpPr/>
          <p:nvPr/>
        </p:nvGrpSpPr>
        <p:grpSpPr>
          <a:xfrm>
            <a:off x="5804309" y="3594099"/>
            <a:ext cx="2590943" cy="952501"/>
            <a:chOff x="1130157" y="2173210"/>
            <a:chExt cx="4263776" cy="2732926"/>
          </a:xfrm>
        </p:grpSpPr>
        <p:cxnSp>
          <p:nvCxnSpPr>
            <p:cNvPr id="76" name="直線矢印コネクタ 7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グループ化 79"/>
          <p:cNvGrpSpPr/>
          <p:nvPr/>
        </p:nvGrpSpPr>
        <p:grpSpPr>
          <a:xfrm>
            <a:off x="5804309" y="4660899"/>
            <a:ext cx="2590943" cy="952501"/>
            <a:chOff x="1130157" y="2173210"/>
            <a:chExt cx="4263776" cy="2732926"/>
          </a:xfrm>
        </p:grpSpPr>
        <p:cxnSp>
          <p:nvCxnSpPr>
            <p:cNvPr id="81" name="直線矢印コネクタ 80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グループ化 84"/>
          <p:cNvGrpSpPr/>
          <p:nvPr/>
        </p:nvGrpSpPr>
        <p:grpSpPr>
          <a:xfrm>
            <a:off x="5804309" y="5727699"/>
            <a:ext cx="2590943" cy="952501"/>
            <a:chOff x="1130157" y="2173210"/>
            <a:chExt cx="4263776" cy="2732926"/>
          </a:xfrm>
        </p:grpSpPr>
        <p:cxnSp>
          <p:nvCxnSpPr>
            <p:cNvPr id="86" name="直線矢印コネクタ 85"/>
            <p:cNvCxnSpPr/>
            <p:nvPr/>
          </p:nvCxnSpPr>
          <p:spPr>
            <a:xfrm flipV="1">
              <a:off x="1645049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/>
            <p:nvPr/>
          </p:nvCxnSpPr>
          <p:spPr>
            <a:xfrm flipV="1">
              <a:off x="4918474" y="2173210"/>
              <a:ext cx="0" cy="273292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>
              <a:off x="1130157" y="3554858"/>
              <a:ext cx="42637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 flipV="1">
              <a:off x="3283349" y="2173210"/>
              <a:ext cx="0" cy="27329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コンテンツ プレースホルダー 2"/>
          <p:cNvSpPr txBox="1">
            <a:spLocks/>
          </p:cNvSpPr>
          <p:nvPr/>
        </p:nvSpPr>
        <p:spPr>
          <a:xfrm>
            <a:off x="8905461" y="581621"/>
            <a:ext cx="3018182" cy="342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 smtClean="0"/>
              <a:t>こんな感じで基本周波数の整数倍の波を考える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それぞれを定数倍する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（今回はランダムに）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で、それを全部足し合わせてみる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86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.0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400" dirty="0"/>
                  <a:t> </a:t>
                </a:r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:endParaRPr lang="ja-JP" altLang="en-US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52400"/>
                <a:ext cx="12103100" cy="2019300"/>
              </a:xfrm>
              <a:prstGeom prst="rect">
                <a:avLst/>
              </a:prstGeom>
              <a:blipFill rotWithShape="0">
                <a:blip r:embed="rId2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" y="1450974"/>
            <a:ext cx="5600708" cy="420053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2" y="1450974"/>
            <a:ext cx="5600708" cy="4200531"/>
          </a:xfrm>
          <a:prstGeom prst="rect">
            <a:avLst/>
          </a:prstGeom>
        </p:spPr>
      </p:pic>
      <p:sp>
        <p:nvSpPr>
          <p:cNvPr id="19" name="右矢印 18"/>
          <p:cNvSpPr/>
          <p:nvPr/>
        </p:nvSpPr>
        <p:spPr>
          <a:xfrm>
            <a:off x="5816600" y="2933700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和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865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0193" y="43152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 smtClean="0"/>
              <a:t>フーリエ級数展開のとても簡単な説明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1106805" y="2998095"/>
            <a:ext cx="4290060" cy="3136900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6181725" y="3861694"/>
            <a:ext cx="1016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239394"/>
                <a:ext cx="1758027" cy="38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 txBox="1">
                <a:spLocks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3662727"/>
                <a:ext cx="1758027" cy="381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0.7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086060"/>
                <a:ext cx="1758027" cy="381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509393"/>
                <a:ext cx="1758027" cy="38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4932726"/>
                <a:ext cx="1758027" cy="381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5" y="5356059"/>
                <a:ext cx="1758027" cy="381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277494"/>
                <a:ext cx="1758027" cy="381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3693207"/>
                <a:ext cx="1758027" cy="381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108920"/>
                <a:ext cx="1758027" cy="381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コンテンツ プレースホルダー 2"/>
              <p:cNvSpPr txBox="1">
                <a:spLocks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524633"/>
                <a:ext cx="1758027" cy="381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コンテンツ プレースホルダー 2"/>
              <p:cNvSpPr txBox="1">
                <a:spLocks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4940346"/>
                <a:ext cx="1758027" cy="381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コンテンツ プレースホルダー 2"/>
              <p:cNvSpPr txBox="1">
                <a:spLocks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sz="2000" dirty="0" smtClean="0"/>
                  <a:t> 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8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92" y="5356059"/>
                <a:ext cx="1758027" cy="381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6805" y="854802"/>
            <a:ext cx="9463415" cy="182099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ja-JP" sz="2400" dirty="0" smtClean="0"/>
              <a:t>[-T/2,T/2]</a:t>
            </a:r>
            <a:r>
              <a:rPr lang="ja-JP" altLang="en-US" sz="2400" dirty="0" smtClean="0"/>
              <a:t>の周期関数は</a:t>
            </a:r>
            <a:r>
              <a:rPr lang="ja-JP" altLang="en-US" sz="2400" dirty="0"/>
              <a:t>，周期は</a:t>
            </a:r>
            <a:r>
              <a:rPr lang="en-US" altLang="ja-JP" sz="2400" dirty="0"/>
              <a:t>T/k (k</a:t>
            </a:r>
            <a:r>
              <a:rPr lang="ja-JP" altLang="en-US" sz="2400" dirty="0"/>
              <a:t>は正整数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の三角関数の重ね合わせで表現できる （</a:t>
            </a:r>
            <a:r>
              <a:rPr lang="ja-JP" altLang="en-US" sz="1800" b="1" dirty="0" smtClean="0"/>
              <a:t>証明など詳細は信号処理の講義へ</a:t>
            </a:r>
            <a:r>
              <a:rPr lang="ja-JP" altLang="en-US" sz="2400" dirty="0" smtClean="0"/>
              <a:t>）</a:t>
            </a:r>
            <a:endParaRPr lang="en-US" altLang="ja-JP" sz="2400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ja-JP" altLang="en-US" sz="2400" dirty="0" smtClean="0"/>
              <a:t>合成後の周期関数を受け取ると，この合成後の波から合成前の各関数の係数を推定できる（</a:t>
            </a:r>
            <a:r>
              <a:rPr lang="ja-JP" altLang="en-US" sz="1800" b="1" dirty="0" smtClean="0"/>
              <a:t>どうやって？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kumimoji="1" lang="ja-JP" altLang="en-US" sz="2400" dirty="0"/>
          </a:p>
        </p:txBody>
      </p:sp>
      <p:grpSp>
        <p:nvGrpSpPr>
          <p:cNvPr id="28" name="グループ化 27"/>
          <p:cNvGrpSpPr/>
          <p:nvPr/>
        </p:nvGrpSpPr>
        <p:grpSpPr>
          <a:xfrm>
            <a:off x="504681" y="2898004"/>
            <a:ext cx="5191269" cy="3402090"/>
            <a:chOff x="-4419743" y="2998710"/>
            <a:chExt cx="4062519" cy="2732926"/>
          </a:xfrm>
        </p:grpSpPr>
        <p:cxnSp>
          <p:nvCxnSpPr>
            <p:cNvPr id="20" name="直線矢印コネクタ 19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コンテンツ プレースホルダー 2"/>
              <p:cNvSpPr txBox="1">
                <a:spLocks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3" y="4675037"/>
                <a:ext cx="958064" cy="446343"/>
              </a:xfrm>
              <a:prstGeom prst="rect">
                <a:avLst/>
              </a:prstGeom>
              <a:blipFill>
                <a:blip r:embed="rId15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コンテンツ プレースホルダー 2"/>
              <p:cNvSpPr txBox="1">
                <a:spLocks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3" y="2699372"/>
                <a:ext cx="958064" cy="446343"/>
              </a:xfrm>
              <a:prstGeom prst="rect">
                <a:avLst/>
              </a:prstGeom>
              <a:blipFill>
                <a:blip r:embed="rId1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26" y="4597872"/>
                <a:ext cx="958064" cy="4463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コンテンツ プレースホルダー 2"/>
              <p:cNvSpPr txBox="1">
                <a:spLocks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78" y="4658199"/>
                <a:ext cx="958064" cy="446343"/>
              </a:xfrm>
              <a:prstGeom prst="rect">
                <a:avLst/>
              </a:prstGeom>
              <a:blipFill>
                <a:blip r:embed="rId18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この元信号の中には，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の成分が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0.7</a:t>
                </a:r>
                <a:r>
                  <a:rPr lang="ja-JP" altLang="en-US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だけ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含まれている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というのが分かる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5" y="5802736"/>
                <a:ext cx="5023413" cy="646331"/>
              </a:xfrm>
              <a:prstGeom prst="rect">
                <a:avLst/>
              </a:prstGeom>
              <a:blipFill rotWithShape="0">
                <a:blip r:embed="rId19"/>
                <a:stretch>
                  <a:fillRect l="-971" t="-3774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0"/>
            <a:ext cx="11473211" cy="73327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フーリエ級数展開のとても簡単な説明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400" dirty="0" smtClean="0"/>
                  <a:t>(2)</a:t>
                </a:r>
                <a:r>
                  <a:rPr lang="ja-JP" altLang="en-US" sz="2400" dirty="0" smtClean="0"/>
                  <a:t>合成後の周期関数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 smtClean="0"/>
                  <a:t>を</a:t>
                </a:r>
                <a:r>
                  <a:rPr lang="ja-JP" altLang="en-US" sz="2400" dirty="0"/>
                  <a:t>受け取ると，この合成後の波から合成前の各関数の係数を推定</a:t>
                </a:r>
                <a:r>
                  <a:rPr lang="ja-JP" altLang="en-US" sz="2400" dirty="0" smtClean="0"/>
                  <a:t>する </a:t>
                </a:r>
                <a:r>
                  <a:rPr lang="ja-JP" altLang="en-US" sz="2400" b="1" dirty="0" smtClean="0">
                    <a:solidFill>
                      <a:srgbClr val="FF0000"/>
                    </a:solidFill>
                  </a:rPr>
                  <a:t>←どうやって？？</a:t>
                </a:r>
                <a:endParaRPr lang="en-US" altLang="ja-JP" sz="2400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ja-JP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ja-JP" altLang="en-US" sz="2400" dirty="0" smtClean="0"/>
                  <a:t>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400" dirty="0" smtClean="0"/>
                  <a:t> </a:t>
                </a:r>
                <a:r>
                  <a:rPr lang="ja-JP" altLang="en-US" sz="2400" dirty="0" smtClean="0"/>
                  <a:t>の係数を知りたい場合</a:t>
                </a:r>
                <a:r>
                  <a:rPr lang="en-US" altLang="ja-JP" sz="2400" dirty="0" smtClean="0"/>
                  <a:t>…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dirty="0" smtClean="0"/>
                  <a:t>1)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000" dirty="0" smtClean="0"/>
                  <a:t>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ja-JP" altLang="en-US" sz="2000" dirty="0" smtClean="0"/>
                  <a:t> を</a:t>
                </a:r>
                <a:r>
                  <a:rPr lang="ja-JP" altLang="en-US" sz="2000" dirty="0" smtClean="0"/>
                  <a:t>掛けた関数を作る</a:t>
                </a:r>
                <a:endParaRPr lang="en-US" altLang="ja-JP" sz="20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ja-JP" altLang="en-US" sz="2000" dirty="0" smtClean="0"/>
                  <a:t>　　　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ja-JP" sz="20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 smtClean="0"/>
                  <a:t>2) </a:t>
                </a:r>
                <a:r>
                  <a:rPr kumimoji="1" lang="ja-JP" altLang="en-US" sz="2000" dirty="0" smtClean="0"/>
                  <a:t>係数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ja-JP" altLang="en-US" sz="2000" dirty="0" smtClean="0"/>
                  <a:t> もかける</a:t>
                </a:r>
                <a:endParaRPr kumimoji="1" lang="en-US" altLang="ja-JP" sz="20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ja-JP" sz="2000" b="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kumimoji="1" lang="en-US" altLang="ja-JP" sz="2000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kumimoji="1" lang="en-US" altLang="ja-JP" sz="2000" dirty="0" smtClean="0"/>
                  <a:t>3) </a:t>
                </a:r>
                <a:r>
                  <a:rPr kumimoji="1" lang="ja-JP" altLang="en-US" sz="2000" dirty="0" smtClean="0"/>
                  <a:t>これを周期分だけ積分すると係数が得られる</a:t>
                </a:r>
                <a:endParaRPr kumimoji="1" lang="en-US" altLang="ja-JP" sz="20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000" i="1" dirty="0">
                          <a:latin typeface="Cambria Math" panose="02040503050406030204" pitchFamily="18" charset="0"/>
                        </a:rPr>
                        <m:t>係数</m:t>
                      </m:r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774701"/>
                <a:ext cx="9715501" cy="5651500"/>
              </a:xfrm>
              <a:blipFill rotWithShape="0">
                <a:blip r:embed="rId2"/>
                <a:stretch>
                  <a:fillRect l="-941" t="-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11413" r="10386" b="13908"/>
          <a:stretch/>
        </p:blipFill>
        <p:spPr>
          <a:xfrm>
            <a:off x="7371080" y="2921001"/>
            <a:ext cx="4290060" cy="31369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6768956" y="2820910"/>
            <a:ext cx="5191269" cy="3402090"/>
            <a:chOff x="-4419743" y="2998710"/>
            <a:chExt cx="4062519" cy="2732926"/>
          </a:xfrm>
        </p:grpSpPr>
        <p:cxnSp>
          <p:nvCxnSpPr>
            <p:cNvPr id="6" name="直線矢印コネクタ 5"/>
            <p:cNvCxnSpPr/>
            <p:nvPr/>
          </p:nvCxnSpPr>
          <p:spPr>
            <a:xfrm flipV="1">
              <a:off x="-3964484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/>
            <p:nvPr/>
          </p:nvCxnSpPr>
          <p:spPr>
            <a:xfrm flipV="1">
              <a:off x="-574276" y="2998710"/>
              <a:ext cx="0" cy="2732926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/>
            <p:nvPr/>
          </p:nvCxnSpPr>
          <p:spPr>
            <a:xfrm>
              <a:off x="-4419743" y="4380358"/>
              <a:ext cx="40625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 flipV="1">
              <a:off x="-2266551" y="2998710"/>
              <a:ext cx="0" cy="27329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/>
              <p:cNvSpPr txBox="1">
                <a:spLocks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58" y="4597943"/>
                <a:ext cx="958064" cy="446343"/>
              </a:xfrm>
              <a:prstGeom prst="rect">
                <a:avLst/>
              </a:prstGeom>
              <a:blipFill rotWithShape="0">
                <a:blip r:embed="rId4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/>
              <p:cNvSpPr txBox="1">
                <a:spLocks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11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621" y="2691396"/>
                <a:ext cx="958064" cy="446343"/>
              </a:xfrm>
              <a:prstGeom prst="rect">
                <a:avLst/>
              </a:prstGeom>
              <a:blipFill rotWithShape="0"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/>
              <p:cNvSpPr txBox="1">
                <a:spLocks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2400" i="1" dirty="0"/>
              </a:p>
            </p:txBody>
          </p:sp>
        </mc:Choice>
        <mc:Fallback xmlns="">
          <p:sp>
            <p:nvSpPr>
              <p:cNvPr id="1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201" y="4520778"/>
                <a:ext cx="958064" cy="4463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153" y="4581105"/>
                <a:ext cx="958064" cy="446343"/>
              </a:xfrm>
              <a:prstGeom prst="rect">
                <a:avLst/>
              </a:prstGeom>
              <a:blipFill rotWithShape="0">
                <a:blip r:embed="rId7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6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、フーリエ級数で表現できる．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991101" cy="2205021"/>
              </a:xfrm>
              <a:blipFill rotWithShape="0">
                <a:blip r:embed="rId3"/>
                <a:stretch>
                  <a:fillRect l="-18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38621"/>
                <a:ext cx="5018618" cy="3678443"/>
              </a:xfrm>
              <a:prstGeom prst="rect">
                <a:avLst/>
              </a:prstGeom>
              <a:blipFill rotWithShape="0">
                <a:blip r:embed="rId4"/>
                <a:stretch>
                  <a:fillRect b="-2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フリーフォーム 21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5664889" y="5586608"/>
            <a:ext cx="6265521" cy="165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天下り</a:t>
            </a:r>
            <a:r>
              <a:rPr lang="ja-JP" altLang="en-US" sz="1800" dirty="0"/>
              <a:t>的</a:t>
            </a:r>
            <a:r>
              <a:rPr lang="ja-JP" altLang="en-US" sz="1800" dirty="0" smtClean="0"/>
              <a:t>な</a:t>
            </a:r>
            <a:r>
              <a:rPr lang="ja-JP" altLang="en-US" sz="1800" dirty="0"/>
              <a:t>説明</a:t>
            </a:r>
            <a:r>
              <a:rPr lang="ja-JP" altLang="en-US" sz="1800" dirty="0" smtClean="0"/>
              <a:t>で済みません．ここではそういう事実があると知っておいてください．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詳細な導出と証明は，信号処理の講義，または，</a:t>
            </a:r>
            <a:r>
              <a:rPr lang="en-US" altLang="ja-JP" sz="1800" dirty="0" smtClean="0"/>
              <a:t>『</a:t>
            </a:r>
            <a:r>
              <a:rPr lang="ja-JP" altLang="en-US" sz="1800" dirty="0" smtClean="0"/>
              <a:t>これなら分かる応用数学教室（金谷健一著）</a:t>
            </a:r>
            <a:r>
              <a:rPr lang="en-US" altLang="ja-JP" sz="1800" dirty="0" smtClean="0"/>
              <a:t>』</a:t>
            </a:r>
            <a:r>
              <a:rPr lang="ja-JP" altLang="en-US" sz="1800" dirty="0" smtClean="0"/>
              <a:t>を参照</a:t>
            </a:r>
            <a:endParaRPr lang="en-US" altLang="ja-JP" sz="1800" dirty="0" smtClean="0"/>
          </a:p>
          <a:p>
            <a:pPr marL="0" indent="0">
              <a:buNone/>
            </a:pP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181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ja-JP" altLang="en-US" sz="2400" dirty="0" smtClean="0"/>
                  <a:t> </a:t>
                </a:r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altLang="ja-JP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pt-BR" altLang="ja-JP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en-US" altLang="ja-JP" sz="2400" dirty="0" smtClean="0"/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 smtClean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3646319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ja-JP" altLang="en-US" dirty="0" smtClean="0"/>
                  <a:t>基本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周波数</m:t>
                    </m:r>
                  </m:oMath>
                </a14:m>
                <a:endParaRPr lang="en-US" altLang="ja-JP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56" y="3948198"/>
                <a:ext cx="1338828" cy="1195712"/>
              </a:xfrm>
              <a:prstGeom prst="rect">
                <a:avLst/>
              </a:prstGeom>
              <a:blipFill rotWithShape="0">
                <a:blip r:embed="rId7"/>
                <a:stretch>
                  <a:fillRect l="-3636" t="-4592" r="-1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732405" cy="1294935"/>
            <a:chOff x="6110268" y="2907040"/>
            <a:chExt cx="5732405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6807905" y="3277147"/>
              <a:ext cx="4666546" cy="1580925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/>
          <p:cNvGrpSpPr/>
          <p:nvPr/>
        </p:nvGrpSpPr>
        <p:grpSpPr>
          <a:xfrm>
            <a:off x="7019701" y="2842736"/>
            <a:ext cx="4693181" cy="904160"/>
            <a:chOff x="6724732" y="3024240"/>
            <a:chExt cx="4693181" cy="1037932"/>
          </a:xfrm>
        </p:grpSpPr>
        <p:sp>
          <p:nvSpPr>
            <p:cNvPr id="22" name="フリーフォーム 21"/>
            <p:cNvSpPr/>
            <p:nvPr/>
          </p:nvSpPr>
          <p:spPr>
            <a:xfrm>
              <a:off x="6724732" y="355129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フリーフォーム 22"/>
            <p:cNvSpPr/>
            <p:nvPr/>
          </p:nvSpPr>
          <p:spPr>
            <a:xfrm rot="10800000">
              <a:off x="9080582" y="3024240"/>
              <a:ext cx="2337331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020" y="2656439"/>
                <a:ext cx="1097545" cy="321731"/>
              </a:xfrm>
              <a:prstGeom prst="rect">
                <a:avLst/>
              </a:prstGeom>
              <a:blipFill rotWithShape="0">
                <a:blip r:embed="rId8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71" y="2413425"/>
                <a:ext cx="1067087" cy="321731"/>
              </a:xfrm>
              <a:prstGeom prst="rect">
                <a:avLst/>
              </a:prstGeom>
              <a:blipFill rotWithShape="0">
                <a:blip r:embed="rId9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4677993"/>
                <a:ext cx="1097545" cy="321731"/>
              </a:xfrm>
              <a:prstGeom prst="rect">
                <a:avLst/>
              </a:prstGeom>
              <a:blipFill rotWithShape="0">
                <a:blip r:embed="rId10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3920628"/>
                <a:ext cx="1067087" cy="321731"/>
              </a:xfrm>
              <a:prstGeom prst="rect">
                <a:avLst/>
              </a:prstGeom>
              <a:blipFill rotWithShape="0">
                <a:blip r:embed="rId11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グループ化 48"/>
          <p:cNvGrpSpPr/>
          <p:nvPr/>
        </p:nvGrpSpPr>
        <p:grpSpPr>
          <a:xfrm>
            <a:off x="7033823" y="4111814"/>
            <a:ext cx="4684645" cy="904160"/>
            <a:chOff x="6738854" y="4481081"/>
            <a:chExt cx="4684645" cy="1037932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35" name="フリーフォーム 34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6" name="フリーフォーム 35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0" name="フリーフォーム 3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フリーフォーム 43"/>
            <p:cNvSpPr/>
            <p:nvPr/>
          </p:nvSpPr>
          <p:spPr>
            <a:xfrm rot="10800000">
              <a:off x="6738854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8" name="グループ化 47"/>
          <p:cNvGrpSpPr/>
          <p:nvPr/>
        </p:nvGrpSpPr>
        <p:grpSpPr>
          <a:xfrm rot="10800000">
            <a:off x="7029318" y="4111814"/>
            <a:ext cx="4680411" cy="891970"/>
            <a:chOff x="6734349" y="4481081"/>
            <a:chExt cx="4680411" cy="1023939"/>
          </a:xfrm>
        </p:grpSpPr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70" y="6042336"/>
                <a:ext cx="10975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正方形/長方形 56"/>
              <p:cNvSpPr/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ja-JP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7" name="正方形/長方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921" y="5284971"/>
                <a:ext cx="10670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/>
          <p:cNvGrpSpPr/>
          <p:nvPr/>
        </p:nvGrpSpPr>
        <p:grpSpPr>
          <a:xfrm>
            <a:off x="8597445" y="5476157"/>
            <a:ext cx="3121023" cy="904160"/>
            <a:chOff x="6724512" y="4481081"/>
            <a:chExt cx="4698987" cy="1037932"/>
          </a:xfrm>
        </p:grpSpPr>
        <p:grpSp>
          <p:nvGrpSpPr>
            <p:cNvPr id="59" name="グループ化 58"/>
            <p:cNvGrpSpPr/>
            <p:nvPr/>
          </p:nvGrpSpPr>
          <p:grpSpPr>
            <a:xfrm>
              <a:off x="7905833" y="4481081"/>
              <a:ext cx="2350688" cy="1037932"/>
              <a:chOff x="6724732" y="3024240"/>
              <a:chExt cx="4693181" cy="1037932"/>
            </a:xfrm>
          </p:grpSpPr>
          <p:sp>
            <p:nvSpPr>
              <p:cNvPr id="62" name="フリーフォーム 61"/>
              <p:cNvSpPr/>
              <p:nvPr/>
            </p:nvSpPr>
            <p:spPr>
              <a:xfrm>
                <a:off x="6724732" y="355129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フリーフォーム 62"/>
              <p:cNvSpPr/>
              <p:nvPr/>
            </p:nvSpPr>
            <p:spPr>
              <a:xfrm rot="10800000">
                <a:off x="9080582" y="3024240"/>
                <a:ext cx="2337331" cy="510882"/>
              </a:xfrm>
              <a:custGeom>
                <a:avLst/>
                <a:gdLst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3651250"/>
                  <a:gd name="connsiteY0" fmla="*/ 6350 h 2990850"/>
                  <a:gd name="connsiteX1" fmla="*/ 920750 w 3651250"/>
                  <a:gd name="connsiteY1" fmla="*/ 1498600 h 2990850"/>
                  <a:gd name="connsiteX2" fmla="*/ 1809750 w 3651250"/>
                  <a:gd name="connsiteY2" fmla="*/ 2990850 h 2990850"/>
                  <a:gd name="connsiteX3" fmla="*/ 2749550 w 3651250"/>
                  <a:gd name="connsiteY3" fmla="*/ 1504950 h 2990850"/>
                  <a:gd name="connsiteX4" fmla="*/ 3651250 w 3651250"/>
                  <a:gd name="connsiteY4" fmla="*/ 0 h 2990850"/>
                  <a:gd name="connsiteX0" fmla="*/ 0 w 2730500"/>
                  <a:gd name="connsiteY0" fmla="*/ 1498600 h 2990850"/>
                  <a:gd name="connsiteX1" fmla="*/ 889000 w 2730500"/>
                  <a:gd name="connsiteY1" fmla="*/ 2990850 h 2990850"/>
                  <a:gd name="connsiteX2" fmla="*/ 1828800 w 2730500"/>
                  <a:gd name="connsiteY2" fmla="*/ 1504950 h 2990850"/>
                  <a:gd name="connsiteX3" fmla="*/ 2730500 w 2730500"/>
                  <a:gd name="connsiteY3" fmla="*/ 0 h 2990850"/>
                  <a:gd name="connsiteX0" fmla="*/ 0 w 1828800"/>
                  <a:gd name="connsiteY0" fmla="*/ 0 h 1492250"/>
                  <a:gd name="connsiteX1" fmla="*/ 889000 w 1828800"/>
                  <a:gd name="connsiteY1" fmla="*/ 1492250 h 1492250"/>
                  <a:gd name="connsiteX2" fmla="*/ 1828800 w 1828800"/>
                  <a:gd name="connsiteY2" fmla="*/ 63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1492250">
                    <a:moveTo>
                      <a:pt x="0" y="0"/>
                    </a:moveTo>
                    <a:cubicBezTo>
                      <a:pt x="200025" y="541866"/>
                      <a:pt x="539750" y="1491192"/>
                      <a:pt x="889000" y="1492250"/>
                    </a:cubicBezTo>
                    <a:cubicBezTo>
                      <a:pt x="1238250" y="1493308"/>
                      <a:pt x="1598083" y="638175"/>
                      <a:pt x="1828800" y="635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0" name="フリーフォーム 59"/>
            <p:cNvSpPr/>
            <p:nvPr/>
          </p:nvSpPr>
          <p:spPr>
            <a:xfrm>
              <a:off x="10252793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" name="フリーフォーム 60"/>
            <p:cNvSpPr/>
            <p:nvPr/>
          </p:nvSpPr>
          <p:spPr>
            <a:xfrm rot="10800000">
              <a:off x="6724512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4" name="グループ化 63"/>
          <p:cNvGrpSpPr/>
          <p:nvPr/>
        </p:nvGrpSpPr>
        <p:grpSpPr>
          <a:xfrm rot="10800000">
            <a:off x="7814178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7" name="グループ化 66"/>
          <p:cNvGrpSpPr/>
          <p:nvPr/>
        </p:nvGrpSpPr>
        <p:grpSpPr>
          <a:xfrm>
            <a:off x="7031165" y="5476157"/>
            <a:ext cx="1562194" cy="904160"/>
            <a:chOff x="9057130" y="4481081"/>
            <a:chExt cx="2352027" cy="1037932"/>
          </a:xfrm>
        </p:grpSpPr>
        <p:sp>
          <p:nvSpPr>
            <p:cNvPr id="72" name="フリーフォーム 71"/>
            <p:cNvSpPr/>
            <p:nvPr/>
          </p:nvSpPr>
          <p:spPr>
            <a:xfrm rot="10800000">
              <a:off x="9057130" y="448108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フリーフォーム 68"/>
            <p:cNvSpPr/>
            <p:nvPr/>
          </p:nvSpPr>
          <p:spPr>
            <a:xfrm>
              <a:off x="10238451" y="5008131"/>
              <a:ext cx="1170706" cy="510882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30500"/>
                <a:gd name="connsiteY0" fmla="*/ 1498600 h 2990850"/>
                <a:gd name="connsiteX1" fmla="*/ 889000 w 2730500"/>
                <a:gd name="connsiteY1" fmla="*/ 2990850 h 2990850"/>
                <a:gd name="connsiteX2" fmla="*/ 1828800 w 2730500"/>
                <a:gd name="connsiteY2" fmla="*/ 1504950 h 2990850"/>
                <a:gd name="connsiteX3" fmla="*/ 2730500 w 2730500"/>
                <a:gd name="connsiteY3" fmla="*/ 0 h 2990850"/>
                <a:gd name="connsiteX0" fmla="*/ 0 w 1828800"/>
                <a:gd name="connsiteY0" fmla="*/ 0 h 1492250"/>
                <a:gd name="connsiteX1" fmla="*/ 889000 w 1828800"/>
                <a:gd name="connsiteY1" fmla="*/ 1492250 h 1492250"/>
                <a:gd name="connsiteX2" fmla="*/ 1828800 w 1828800"/>
                <a:gd name="connsiteY2" fmla="*/ 635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492250">
                  <a:moveTo>
                    <a:pt x="0" y="0"/>
                  </a:moveTo>
                  <a:cubicBezTo>
                    <a:pt x="200025" y="541866"/>
                    <a:pt x="539750" y="1491192"/>
                    <a:pt x="889000" y="1492250"/>
                  </a:cubicBezTo>
                  <a:cubicBezTo>
                    <a:pt x="1238250" y="1493308"/>
                    <a:pt x="1598083" y="638175"/>
                    <a:pt x="1828800" y="635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7043614" y="5476159"/>
            <a:ext cx="4654730" cy="891969"/>
            <a:chOff x="920277" y="4481081"/>
            <a:chExt cx="6998631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035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108000" bIns="0" rtlCol="0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sz="24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unc>
                        <m:funcPr>
                          <m:ctrlPr>
                            <a:rPr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altLang="ja-JP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altLang="ja-JP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ja-JP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sz="2400" i="1" dirty="0" smtClean="0">
                  <a:latin typeface="Cambria Math" panose="02040503050406030204" pitchFamily="18" charset="0"/>
                </a:endParaRPr>
              </a:p>
              <a:p>
                <a:pPr algn="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BR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                                            </m:t>
                    </m:r>
                  </m:oMath>
                </a14:m>
                <a:r>
                  <a:rPr kumimoji="1" lang="ja-JP" altLang="en-US" sz="2400" dirty="0" smtClean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6" y="2749498"/>
                <a:ext cx="3839608" cy="2561470"/>
              </a:xfrm>
              <a:prstGeom prst="rect">
                <a:avLst/>
              </a:prstGeom>
              <a:blipFill rotWithShape="0">
                <a:blip r:embed="rId4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/>
          <p:cNvCxnSpPr/>
          <p:nvPr/>
        </p:nvCxnSpPr>
        <p:spPr>
          <a:xfrm>
            <a:off x="6332666" y="1669730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11713177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9371841" y="176480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7030504" y="228303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95" y="1694746"/>
                <a:ext cx="592085" cy="6090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795" y="1694746"/>
                <a:ext cx="380489" cy="6090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リーフォーム 13"/>
          <p:cNvSpPr/>
          <p:nvPr/>
        </p:nvSpPr>
        <p:spPr>
          <a:xfrm>
            <a:off x="7058627" y="397037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sin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と </a:t>
                </a:r>
                <a:r>
                  <a:rPr lang="en-US" altLang="ja-JP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cos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の振幅を変えて足す」とも思えるが、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「</a:t>
                </a:r>
                <a:r>
                  <a:rPr lang="en-US" altLang="ja-JP" sz="1600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a</a:t>
                </a:r>
                <a:r>
                  <a:rPr lang="en-US" altLang="ja-JP" sz="1600" i="1" baseline="-25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en-US" altLang="ja-JP" sz="16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 </a:t>
                </a:r>
                <a:r>
                  <a:rPr lang="en-US" altLang="ja-JP" sz="1600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b</a:t>
                </a:r>
                <a:r>
                  <a:rPr lang="en-US" altLang="ja-JP" sz="1600" i="1" baseline="-25000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k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で振幅と位相ずれを制御する」とも見てもよい</a:t>
                </a:r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16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位相がずれても、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brk m:alnAt="23"/>
                          </m:rP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16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における位置は同じなので、周期性は保たれていることに</a:t>
                </a:r>
                <a:r>
                  <a:rPr lang="ja-JP" altLang="en-US" sz="16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注意</a:t>
                </a:r>
                <a:endParaRPr lang="en-US" altLang="ja-JP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6" y="5599198"/>
                <a:ext cx="8367996" cy="1179297"/>
              </a:xfrm>
              <a:prstGeom prst="rect">
                <a:avLst/>
              </a:prstGeom>
              <a:blipFill rotWithShape="0">
                <a:blip r:embed="rId7"/>
                <a:stretch>
                  <a:fillRect l="-437" t="-1554" b="-36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6331681" y="2633918"/>
            <a:ext cx="5860319" cy="1294935"/>
            <a:chOff x="6110268" y="2907040"/>
            <a:chExt cx="5860319" cy="2295140"/>
          </a:xfrm>
        </p:grpSpPr>
        <p:sp>
          <p:nvSpPr>
            <p:cNvPr id="13" name="フリーフォーム 12"/>
            <p:cNvSpPr/>
            <p:nvPr/>
          </p:nvSpPr>
          <p:spPr>
            <a:xfrm rot="10800000">
              <a:off x="7304041" y="3277147"/>
              <a:ext cx="4666546" cy="1580926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110268" y="4080974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フリーフォーム 67"/>
            <p:cNvSpPr/>
            <p:nvPr/>
          </p:nvSpPr>
          <p:spPr>
            <a:xfrm rot="10800000">
              <a:off x="6145606" y="4065931"/>
              <a:ext cx="1176781" cy="78878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50"/>
                <a:gd name="connsiteY0" fmla="*/ -1 h 2984499"/>
                <a:gd name="connsiteX1" fmla="*/ 920750 w 2749550"/>
                <a:gd name="connsiteY1" fmla="*/ 1492249 h 2984499"/>
                <a:gd name="connsiteX2" fmla="*/ 1809750 w 2749550"/>
                <a:gd name="connsiteY2" fmla="*/ 2984499 h 2984499"/>
                <a:gd name="connsiteX3" fmla="*/ 2749550 w 2749550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50"/>
                <a:gd name="connsiteX1" fmla="*/ 920750 w 920750"/>
                <a:gd name="connsiteY1" fmla="*/ 1492249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50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331681" y="3902997"/>
            <a:ext cx="5732405" cy="1294935"/>
            <a:chOff x="6110268" y="2907040"/>
            <a:chExt cx="5732405" cy="2295140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グループ化 47"/>
          <p:cNvGrpSpPr/>
          <p:nvPr/>
        </p:nvGrpSpPr>
        <p:grpSpPr>
          <a:xfrm rot="10800000">
            <a:off x="6622918" y="4111814"/>
            <a:ext cx="5303978" cy="891970"/>
            <a:chOff x="6110782" y="4481081"/>
            <a:chExt cx="5303978" cy="1023939"/>
          </a:xfrm>
        </p:grpSpPr>
        <p:sp>
          <p:nvSpPr>
            <p:cNvPr id="70" name="フリーフォーム 69"/>
            <p:cNvSpPr/>
            <p:nvPr/>
          </p:nvSpPr>
          <p:spPr>
            <a:xfrm rot="10800000">
              <a:off x="6110782" y="4991965"/>
              <a:ext cx="592279" cy="510881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0"/>
                <a:gd name="connsiteY0" fmla="*/ -1 h 2984499"/>
                <a:gd name="connsiteX1" fmla="*/ 920750 w 1809750"/>
                <a:gd name="connsiteY1" fmla="*/ 1492249 h 2984499"/>
                <a:gd name="connsiteX2" fmla="*/ 1809750 w 1809750"/>
                <a:gd name="connsiteY2" fmla="*/ 2984499 h 2984499"/>
                <a:gd name="connsiteX0" fmla="*/ 0 w 920750"/>
                <a:gd name="connsiteY0" fmla="*/ -1 h 1492248"/>
                <a:gd name="connsiteX1" fmla="*/ 920750 w 920750"/>
                <a:gd name="connsiteY1" fmla="*/ 1492249 h 14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0" h="1492248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" name="フリーフォーム 45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フリーフォーム 46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6331681" y="5267340"/>
            <a:ext cx="5732405" cy="1294935"/>
            <a:chOff x="6110268" y="2907040"/>
            <a:chExt cx="5732405" cy="2295140"/>
          </a:xfrm>
        </p:grpSpPr>
        <p:cxnSp>
          <p:nvCxnSpPr>
            <p:cNvPr id="52" name="直線矢印コネクタ 51"/>
            <p:cNvCxnSpPr/>
            <p:nvPr/>
          </p:nvCxnSpPr>
          <p:spPr>
            <a:xfrm>
              <a:off x="6110268" y="4080972"/>
              <a:ext cx="573240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9149443" y="2907040"/>
              <a:ext cx="0" cy="218526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/>
            <p:cNvCxnSpPr/>
            <p:nvPr/>
          </p:nvCxnSpPr>
          <p:spPr>
            <a:xfrm flipV="1">
              <a:off x="11490779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808106" y="3016919"/>
              <a:ext cx="0" cy="21852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/>
          <p:cNvGrpSpPr/>
          <p:nvPr/>
        </p:nvGrpSpPr>
        <p:grpSpPr>
          <a:xfrm rot="10800000">
            <a:off x="8071353" y="5476157"/>
            <a:ext cx="3112902" cy="891970"/>
            <a:chOff x="6734349" y="4481081"/>
            <a:chExt cx="4680411" cy="1023939"/>
          </a:xfrm>
        </p:grpSpPr>
        <p:sp>
          <p:nvSpPr>
            <p:cNvPr id="65" name="フリーフォーム 64"/>
            <p:cNvSpPr/>
            <p:nvPr/>
          </p:nvSpPr>
          <p:spPr>
            <a:xfrm rot="10800000">
              <a:off x="6734349" y="4481081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フリーフォーム 65"/>
            <p:cNvSpPr/>
            <p:nvPr/>
          </p:nvSpPr>
          <p:spPr>
            <a:xfrm rot="10800000">
              <a:off x="9066069" y="4481082"/>
              <a:ext cx="2348691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2990850">
                  <a:moveTo>
                    <a:pt x="0" y="6350"/>
                  </a:moveTo>
                  <a:cubicBezTo>
                    <a:pt x="379412" y="21167"/>
                    <a:pt x="720725" y="956734"/>
                    <a:pt x="920750" y="1498600"/>
                  </a:cubicBezTo>
                  <a:cubicBezTo>
                    <a:pt x="1120775" y="2040466"/>
                    <a:pt x="1460500" y="2989792"/>
                    <a:pt x="1809750" y="2990850"/>
                  </a:cubicBezTo>
                  <a:cubicBezTo>
                    <a:pt x="2159000" y="2991908"/>
                    <a:pt x="2518833" y="2136775"/>
                    <a:pt x="2749550" y="1504950"/>
                  </a:cubicBezTo>
                  <a:cubicBezTo>
                    <a:pt x="2980267" y="873125"/>
                    <a:pt x="3315758" y="7937"/>
                    <a:pt x="365125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 rot="10800000">
            <a:off x="6514013" y="5476159"/>
            <a:ext cx="5441506" cy="891969"/>
            <a:chOff x="920277" y="4481081"/>
            <a:chExt cx="8181590" cy="1023938"/>
          </a:xfrm>
        </p:grpSpPr>
        <p:sp>
          <p:nvSpPr>
            <p:cNvPr id="74" name="フリーフォーム 73"/>
            <p:cNvSpPr/>
            <p:nvPr/>
          </p:nvSpPr>
          <p:spPr>
            <a:xfrm rot="10800000">
              <a:off x="6734351" y="4481081"/>
              <a:ext cx="1184557" cy="1023938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1 w 2730501"/>
                <a:gd name="connsiteY0" fmla="*/ 1498600 h 2990850"/>
                <a:gd name="connsiteX1" fmla="*/ 889001 w 2730501"/>
                <a:gd name="connsiteY1" fmla="*/ 2990850 h 2990850"/>
                <a:gd name="connsiteX2" fmla="*/ 1828801 w 2730501"/>
                <a:gd name="connsiteY2" fmla="*/ 1504950 h 2990850"/>
                <a:gd name="connsiteX3" fmla="*/ 2730501 w 2730501"/>
                <a:gd name="connsiteY3" fmla="*/ 0 h 2990850"/>
                <a:gd name="connsiteX0" fmla="*/ 1 w 1841501"/>
                <a:gd name="connsiteY0" fmla="*/ 2990850 h 2990850"/>
                <a:gd name="connsiteX1" fmla="*/ 939801 w 1841501"/>
                <a:gd name="connsiteY1" fmla="*/ 1504950 h 2990850"/>
                <a:gd name="connsiteX2" fmla="*/ 1841501 w 1841501"/>
                <a:gd name="connsiteY2" fmla="*/ 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1501" h="2990850">
                  <a:moveTo>
                    <a:pt x="1" y="2990850"/>
                  </a:moveTo>
                  <a:cubicBezTo>
                    <a:pt x="349251" y="2991908"/>
                    <a:pt x="709084" y="2136775"/>
                    <a:pt x="939801" y="1504950"/>
                  </a:cubicBezTo>
                  <a:cubicBezTo>
                    <a:pt x="1170518" y="873125"/>
                    <a:pt x="1506009" y="7937"/>
                    <a:pt x="184150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フリーフォーム 74"/>
            <p:cNvSpPr/>
            <p:nvPr/>
          </p:nvSpPr>
          <p:spPr>
            <a:xfrm rot="10800000">
              <a:off x="920277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フリーフォーム 70"/>
            <p:cNvSpPr/>
            <p:nvPr/>
          </p:nvSpPr>
          <p:spPr>
            <a:xfrm rot="10800000">
              <a:off x="7937732" y="4481082"/>
              <a:ext cx="1164135" cy="1021764"/>
            </a:xfrm>
            <a:custGeom>
              <a:avLst/>
              <a:gdLst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3651250"/>
                <a:gd name="connsiteY0" fmla="*/ 6350 h 2990850"/>
                <a:gd name="connsiteX1" fmla="*/ 920750 w 3651250"/>
                <a:gd name="connsiteY1" fmla="*/ 1498600 h 2990850"/>
                <a:gd name="connsiteX2" fmla="*/ 1809750 w 3651250"/>
                <a:gd name="connsiteY2" fmla="*/ 2990850 h 2990850"/>
                <a:gd name="connsiteX3" fmla="*/ 2749550 w 3651250"/>
                <a:gd name="connsiteY3" fmla="*/ 1504950 h 2990850"/>
                <a:gd name="connsiteX4" fmla="*/ 3651250 w 3651250"/>
                <a:gd name="connsiteY4" fmla="*/ 0 h 2990850"/>
                <a:gd name="connsiteX0" fmla="*/ 0 w 2749549"/>
                <a:gd name="connsiteY0" fmla="*/ -1 h 2984499"/>
                <a:gd name="connsiteX1" fmla="*/ 920750 w 2749549"/>
                <a:gd name="connsiteY1" fmla="*/ 1492249 h 2984499"/>
                <a:gd name="connsiteX2" fmla="*/ 1809750 w 2749549"/>
                <a:gd name="connsiteY2" fmla="*/ 2984499 h 2984499"/>
                <a:gd name="connsiteX3" fmla="*/ 2749550 w 2749549"/>
                <a:gd name="connsiteY3" fmla="*/ 1498599 h 2984499"/>
                <a:gd name="connsiteX0" fmla="*/ 0 w 1809751"/>
                <a:gd name="connsiteY0" fmla="*/ -1 h 2984499"/>
                <a:gd name="connsiteX1" fmla="*/ 920750 w 1809751"/>
                <a:gd name="connsiteY1" fmla="*/ 1492249 h 2984499"/>
                <a:gd name="connsiteX2" fmla="*/ 1809750 w 1809751"/>
                <a:gd name="connsiteY2" fmla="*/ 2984499 h 298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1" h="2984499">
                  <a:moveTo>
                    <a:pt x="0" y="-1"/>
                  </a:moveTo>
                  <a:cubicBezTo>
                    <a:pt x="379412" y="14816"/>
                    <a:pt x="720725" y="950383"/>
                    <a:pt x="920750" y="1492249"/>
                  </a:cubicBezTo>
                  <a:cubicBezTo>
                    <a:pt x="1120775" y="2034115"/>
                    <a:pt x="1460500" y="2983441"/>
                    <a:pt x="1809750" y="298449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74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達成</a:t>
            </a:r>
            <a:r>
              <a:rPr lang="ja-JP" altLang="en-US" dirty="0"/>
              <a:t>目標</a:t>
            </a:r>
            <a:endParaRPr lang="en-US" altLang="ja-JP" dirty="0" smtClean="0"/>
          </a:p>
          <a:p>
            <a:r>
              <a:rPr lang="ja-JP" altLang="en-US" sz="2400" dirty="0" smtClean="0"/>
              <a:t>フーリエ級数展開の概要を説明できる</a:t>
            </a:r>
            <a:endParaRPr lang="en-US" altLang="ja-JP" sz="2400" dirty="0" smtClean="0"/>
          </a:p>
          <a:p>
            <a:r>
              <a:rPr lang="ja-JP" altLang="en-US" sz="2400" dirty="0" smtClean="0"/>
              <a:t>離散フーリエ変換を計算できる</a:t>
            </a:r>
            <a:endParaRPr lang="en-US" altLang="ja-JP" sz="2400" dirty="0"/>
          </a:p>
          <a:p>
            <a:r>
              <a:rPr lang="ja-JP" altLang="en-US" sz="2400" dirty="0" smtClean="0"/>
              <a:t>周波数</a:t>
            </a:r>
            <a:r>
              <a:rPr lang="ja-JP" altLang="en-US" sz="2400" dirty="0"/>
              <a:t>フィルタ処理の計算法と効果を説明</a:t>
            </a:r>
            <a:r>
              <a:rPr lang="ja-JP" altLang="en-US" sz="2400" dirty="0" smtClean="0"/>
              <a:t>できる</a:t>
            </a:r>
            <a:endParaRPr lang="en-US" altLang="ja-JP" sz="2400" dirty="0"/>
          </a:p>
          <a:p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Contents</a:t>
            </a:r>
          </a:p>
          <a:p>
            <a:r>
              <a:rPr lang="ja-JP" altLang="en-US" sz="2400" dirty="0" smtClean="0"/>
              <a:t>フーリエ変換の概要</a:t>
            </a:r>
            <a:endParaRPr lang="en-US" altLang="ja-JP" sz="2400" dirty="0" smtClean="0"/>
          </a:p>
          <a:p>
            <a:r>
              <a:rPr lang="ja-JP" altLang="en-US" sz="2400" dirty="0" smtClean="0"/>
              <a:t>フーリエ級数展開</a:t>
            </a:r>
            <a:endParaRPr lang="en-US" altLang="ja-JP" sz="2400" dirty="0" smtClean="0"/>
          </a:p>
          <a:p>
            <a:r>
              <a:rPr kumimoji="1" lang="ja-JP" altLang="en-US" sz="2400" dirty="0"/>
              <a:t>オイラ</a:t>
            </a:r>
            <a:r>
              <a:rPr kumimoji="1" lang="ja-JP" altLang="en-US" sz="2400" dirty="0" smtClean="0"/>
              <a:t>ーの式と複素数表現</a:t>
            </a:r>
            <a:endParaRPr kumimoji="1" lang="en-US" altLang="ja-JP" sz="2400" dirty="0" smtClean="0"/>
          </a:p>
          <a:p>
            <a:r>
              <a:rPr lang="ja-JP" altLang="en-US" sz="2400" dirty="0"/>
              <a:t>離散フーリエ</a:t>
            </a:r>
            <a:r>
              <a:rPr lang="ja-JP" altLang="en-US" sz="2400" dirty="0" smtClean="0"/>
              <a:t>変換</a:t>
            </a:r>
            <a:endParaRPr lang="en-US" altLang="ja-JP" sz="2400" dirty="0" smtClean="0"/>
          </a:p>
          <a:p>
            <a:r>
              <a:rPr lang="ja-JP" altLang="en-US" sz="2400" dirty="0" smtClean="0"/>
              <a:t>周波数フィルタリング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06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フーリエ変換の概要</a:t>
            </a:r>
            <a:endParaRPr lang="en-US" altLang="ja-JP" dirty="0" smtClean="0"/>
          </a:p>
          <a:p>
            <a:r>
              <a:rPr lang="ja-JP" altLang="en-US" dirty="0" smtClean="0"/>
              <a:t>フーリエ級数展開</a:t>
            </a:r>
            <a:endParaRPr lang="en-US" altLang="ja-JP" dirty="0" smtClean="0"/>
          </a:p>
          <a:p>
            <a:r>
              <a:rPr kumimoji="1" lang="ja-JP" altLang="en-US" b="1" dirty="0"/>
              <a:t>オイラ</a:t>
            </a:r>
            <a:r>
              <a:rPr kumimoji="1" lang="ja-JP" altLang="en-US" b="1" dirty="0" smtClean="0"/>
              <a:t>ーの式と複素数表現</a:t>
            </a:r>
            <a:endParaRPr kumimoji="1" lang="en-US" altLang="ja-JP" b="1" dirty="0" smtClean="0"/>
          </a:p>
          <a:p>
            <a:r>
              <a:rPr lang="ja-JP" altLang="en-US" dirty="0"/>
              <a:t>離散フーリエ</a:t>
            </a:r>
            <a:r>
              <a:rPr lang="ja-JP" altLang="en-US" dirty="0" smtClean="0"/>
              <a:t>変換</a:t>
            </a:r>
            <a:endParaRPr lang="en-US" altLang="ja-JP" dirty="0" smtClean="0"/>
          </a:p>
          <a:p>
            <a:r>
              <a:rPr lang="ja-JP" altLang="en-US" dirty="0" smtClean="0"/>
              <a:t>周波数フィルタリング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79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オイラーの式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000" dirty="0" smtClean="0"/>
                  <a:t> </a:t>
                </a:r>
                <a:r>
                  <a:rPr lang="ja-JP" altLang="en-US" sz="2000" dirty="0"/>
                  <a:t>は</a:t>
                </a:r>
                <a:r>
                  <a:rPr lang="ja-JP" altLang="en-US" sz="2000" dirty="0" smtClean="0"/>
                  <a:t>ガウス平面における単位円に乗る</a:t>
                </a:r>
                <a:endParaRPr lang="en-US" altLang="ja-JP" sz="20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ja-JP" altLang="en-US" sz="20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477498"/>
                <a:ext cx="5572126" cy="526941"/>
              </a:xfrm>
              <a:prstGeom prst="rect">
                <a:avLst/>
              </a:prstGeom>
              <a:blipFill rotWithShape="0">
                <a:blip r:embed="rId2"/>
                <a:stretch>
                  <a:fillRect t="-8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1230181" y="1982541"/>
            <a:ext cx="3447896" cy="3285641"/>
            <a:chOff x="1255363" y="2944678"/>
            <a:chExt cx="2634712" cy="2510725"/>
          </a:xfrm>
        </p:grpSpPr>
        <p:cxnSp>
          <p:nvCxnSpPr>
            <p:cNvPr id="6" name="直線矢印コネクタ 5"/>
            <p:cNvCxnSpPr/>
            <p:nvPr/>
          </p:nvCxnSpPr>
          <p:spPr>
            <a:xfrm>
              <a:off x="1255363" y="4200040"/>
              <a:ext cx="263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flipV="1">
              <a:off x="2572719" y="2944678"/>
              <a:ext cx="0" cy="2510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円/楕円 11"/>
          <p:cNvSpPr/>
          <p:nvPr/>
        </p:nvSpPr>
        <p:spPr>
          <a:xfrm>
            <a:off x="1753011" y="2424243"/>
            <a:ext cx="2402237" cy="2402237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2946187" y="2487312"/>
            <a:ext cx="393700" cy="1130300"/>
          </a:xfrm>
          <a:prstGeom prst="line">
            <a:avLst/>
          </a:prstGeom>
          <a:ln w="317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3159167" y="3229746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67" y="3229746"/>
                <a:ext cx="37414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コンテンツ プレースホルダー 2"/>
              <p:cNvSpPr txBox="1">
                <a:spLocks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540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540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5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5400" dirty="0"/>
              </a:p>
            </p:txBody>
          </p:sp>
        </mc:Choice>
        <mc:Fallback xmlns="">
          <p:sp>
            <p:nvSpPr>
              <p:cNvPr id="13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27" y="1761589"/>
                <a:ext cx="6239480" cy="13106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/>
              <p:cNvSpPr txBox="1">
                <a:spLocks/>
              </p:cNvSpPr>
              <p:nvPr/>
            </p:nvSpPr>
            <p:spPr>
              <a:xfrm>
                <a:off x="457199" y="6453722"/>
                <a:ext cx="8530684" cy="526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</a:rPr>
                      <m:t>こ</m:t>
                    </m:r>
                  </m:oMath>
                </a14:m>
                <a:r>
                  <a:rPr lang="ja-JP" altLang="en-US" sz="2000" dirty="0" err="1" smtClean="0"/>
                  <a:t>れは</a:t>
                </a:r>
                <a:r>
                  <a:rPr lang="ja-JP" altLang="en-US" sz="2000" dirty="0" smtClean="0"/>
                  <a:t>もうこういう表記法だと思って覚えてください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5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6453722"/>
                <a:ext cx="8530684" cy="526941"/>
              </a:xfrm>
              <a:prstGeom prst="rect">
                <a:avLst/>
              </a:prstGeom>
              <a:blipFill rotWithShape="0">
                <a:blip r:embed="rId5"/>
                <a:stretch>
                  <a:fillRect l="-71" t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3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631310" y="262931"/>
                <a:ext cx="6952544" cy="6282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練習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複素数の積を求めよ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) ∗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𝑜𝑠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800" i="1" dirty="0" smtClean="0">
                    <a:latin typeface="Cambria Math" panose="02040503050406030204" pitchFamily="18" charset="0"/>
                  </a:rPr>
                  <a:t>　</a:t>
                </a:r>
                <a:endParaRPr lang="en-US" altLang="ja-JP" sz="280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ja-JP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以下の関係を証明せよ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800" i="1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endParaRPr lang="en-US" altLang="ja-JP" sz="28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ja-JP" altLang="en-US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en-US" altLang="ja-JP" sz="28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</a:rPr>
                  <a:t>　</a:t>
                </a:r>
                <a:endParaRPr lang="en-US" altLang="ja-JP" sz="2800" dirty="0">
                  <a:latin typeface="メイリオ" panose="020B0604030504040204" pitchFamily="50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0" y="262931"/>
                <a:ext cx="6952544" cy="6282682"/>
              </a:xfrm>
              <a:prstGeom prst="rect">
                <a:avLst/>
              </a:prstGeom>
              <a:blipFill rotWithShape="0">
                <a:blip r:embed="rId3"/>
                <a:stretch>
                  <a:fillRect l="-1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、フーリエ級数で表現できる．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2899" y="1243321"/>
                <a:ext cx="10045701" cy="1046000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20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20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</m:oMath>
                  </m:oMathPara>
                </a14:m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altLang="ja-JP" sz="20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ja-JP" sz="20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1"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基本周波数 </a:t>
                </a:r>
                <a:endParaRPr kumimoji="1"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0" y="3038620"/>
                <a:ext cx="4840040" cy="3678508"/>
              </a:xfrm>
              <a:prstGeom prst="rect">
                <a:avLst/>
              </a:prstGeom>
              <a:blipFill>
                <a:blip r:embed="rId4"/>
                <a:stretch>
                  <a:fillRect b="-2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0783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フーリエ級数の複素数表現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952" y="3522535"/>
                <a:ext cx="3670748" cy="2710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5628716" y="3522535"/>
                <a:ext cx="1886174" cy="1435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dirty="0">
                    <a:latin typeface="メイリオ" panose="020B0604030504040204" pitchFamily="50" charset="-128"/>
                  </a:rPr>
                  <a:t>　</a:t>
                </a:r>
                <a:endParaRPr lang="en-US" altLang="ja-JP" dirty="0">
                  <a:latin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ja-JP" altLang="en-US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　</a:t>
                </a: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716" y="3522535"/>
                <a:ext cx="1886174" cy="14357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矢印 5"/>
          <p:cNvSpPr/>
          <p:nvPr/>
        </p:nvSpPr>
        <p:spPr>
          <a:xfrm>
            <a:off x="5276626" y="4744831"/>
            <a:ext cx="2654300" cy="850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6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312237"/>
            <a:ext cx="11473211" cy="4178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下の式</a:t>
            </a:r>
            <a:r>
              <a:rPr kumimoji="1" lang="en-US" altLang="ja-JP" dirty="0" smtClean="0"/>
              <a:t>(1)-(5)</a:t>
            </a:r>
            <a:r>
              <a:rPr kumimoji="1" lang="ja-JP" altLang="en-US" dirty="0" smtClean="0"/>
              <a:t>より，式</a:t>
            </a:r>
            <a:r>
              <a:rPr kumimoji="1" lang="en-US" altLang="ja-JP" dirty="0" smtClean="0"/>
              <a:t>(</a:t>
            </a:r>
            <a:r>
              <a:rPr lang="en-US" altLang="ja-JP" dirty="0" smtClean="0"/>
              <a:t>6),(7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を導け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kumimoji="1" lang="pt-BR" altLang="ja-JP" sz="1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pt-BR" altLang="ja-JP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pt-BR" altLang="ja-JP" sz="16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1600" dirty="0"/>
              </a:p>
              <a:p>
                <a:pPr algn="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…(2)</m:t>
                      </m:r>
                    </m:oMath>
                  </m:oMathPara>
                </a14:m>
                <a:endParaRPr kumimoji="1" lang="en-US" altLang="ja-JP" sz="16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…(3)</m:t>
                      </m:r>
                    </m:oMath>
                  </m:oMathPara>
                </a14:m>
                <a:endParaRPr lang="en-US" altLang="ja-JP" sz="1600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600" dirty="0">
                  <a:latin typeface="メイリオ" panose="020B0604030504040204" pitchFamily="50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16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b="0" dirty="0" smtClean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181467"/>
                <a:ext cx="4807022" cy="447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16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…(6)</m:t>
                      </m:r>
                    </m:oMath>
                  </m:oMathPara>
                </a14:m>
                <a:endParaRPr lang="en-US" altLang="ja-JP" sz="16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6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…(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16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02" y="1181467"/>
                <a:ext cx="3177665" cy="2247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5" y="0"/>
            <a:ext cx="3733902" cy="6735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14" y="4991230"/>
            <a:ext cx="3229086" cy="16627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1192"/>
          <a:stretch/>
        </p:blipFill>
        <p:spPr>
          <a:xfrm>
            <a:off x="4654482" y="0"/>
            <a:ext cx="4400550" cy="41210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83360"/>
          <a:stretch/>
        </p:blipFill>
        <p:spPr>
          <a:xfrm>
            <a:off x="4792268" y="4121063"/>
            <a:ext cx="4400550" cy="8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1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2800" dirty="0" smtClean="0"/>
              <a:t>(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複素数表記</a:t>
            </a:r>
            <a:r>
              <a:rPr kumimoji="1" lang="en-US" altLang="ja-JP" sz="28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2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pt-BR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pt-BR" altLang="ja-JP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ja-JP" sz="24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021688"/>
                <a:ext cx="3670748" cy="27106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/>
          <p:cNvCxnSpPr/>
          <p:nvPr/>
        </p:nvCxnSpPr>
        <p:spPr>
          <a:xfrm>
            <a:off x="6037697" y="1787717"/>
            <a:ext cx="5732405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6763658" y="515024"/>
            <a:ext cx="4644572" cy="1506007"/>
          </a:xfrm>
          <a:custGeom>
            <a:avLst/>
            <a:gdLst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77590"/>
              <a:gd name="connsiteX1" fmla="*/ 217715 w 4789715"/>
              <a:gd name="connsiteY1" fmla="*/ 1117622 h 1977590"/>
              <a:gd name="connsiteX2" fmla="*/ 478972 w 4789715"/>
              <a:gd name="connsiteY2" fmla="*/ 1291794 h 1977590"/>
              <a:gd name="connsiteX3" fmla="*/ 827315 w 4789715"/>
              <a:gd name="connsiteY3" fmla="*/ 972480 h 1977590"/>
              <a:gd name="connsiteX4" fmla="*/ 1378858 w 4789715"/>
              <a:gd name="connsiteY4" fmla="*/ 22 h 1977590"/>
              <a:gd name="connsiteX5" fmla="*/ 1654629 w 4789715"/>
              <a:gd name="connsiteY5" fmla="*/ 943451 h 1977590"/>
              <a:gd name="connsiteX6" fmla="*/ 1973943 w 4789715"/>
              <a:gd name="connsiteY6" fmla="*/ 957965 h 1977590"/>
              <a:gd name="connsiteX7" fmla="*/ 2481943 w 4789715"/>
              <a:gd name="connsiteY7" fmla="*/ 1959451 h 1977590"/>
              <a:gd name="connsiteX8" fmla="*/ 3018972 w 4789715"/>
              <a:gd name="connsiteY8" fmla="*/ 1582080 h 1977590"/>
              <a:gd name="connsiteX9" fmla="*/ 3149600 w 4789715"/>
              <a:gd name="connsiteY9" fmla="*/ 1306308 h 1977590"/>
              <a:gd name="connsiteX10" fmla="*/ 3643086 w 4789715"/>
              <a:gd name="connsiteY10" fmla="*/ 1915908 h 1977590"/>
              <a:gd name="connsiteX11" fmla="*/ 4078515 w 4789715"/>
              <a:gd name="connsiteY11" fmla="*/ 1422422 h 1977590"/>
              <a:gd name="connsiteX12" fmla="*/ 4644572 w 4789715"/>
              <a:gd name="connsiteY12" fmla="*/ 1190194 h 1977590"/>
              <a:gd name="connsiteX13" fmla="*/ 4789715 w 4789715"/>
              <a:gd name="connsiteY13" fmla="*/ 1524022 h 1977590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644572 w 4789715"/>
              <a:gd name="connsiteY12" fmla="*/ 119019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  <a:gd name="connsiteX0" fmla="*/ 0 w 4789715"/>
              <a:gd name="connsiteY0" fmla="*/ 1422422 h 1980179"/>
              <a:gd name="connsiteX1" fmla="*/ 217715 w 4789715"/>
              <a:gd name="connsiteY1" fmla="*/ 1117622 h 1980179"/>
              <a:gd name="connsiteX2" fmla="*/ 478972 w 4789715"/>
              <a:gd name="connsiteY2" fmla="*/ 1291794 h 1980179"/>
              <a:gd name="connsiteX3" fmla="*/ 827315 w 4789715"/>
              <a:gd name="connsiteY3" fmla="*/ 972480 h 1980179"/>
              <a:gd name="connsiteX4" fmla="*/ 1378858 w 4789715"/>
              <a:gd name="connsiteY4" fmla="*/ 22 h 1980179"/>
              <a:gd name="connsiteX5" fmla="*/ 1654629 w 4789715"/>
              <a:gd name="connsiteY5" fmla="*/ 943451 h 1980179"/>
              <a:gd name="connsiteX6" fmla="*/ 1973943 w 4789715"/>
              <a:gd name="connsiteY6" fmla="*/ 957965 h 1980179"/>
              <a:gd name="connsiteX7" fmla="*/ 2481943 w 4789715"/>
              <a:gd name="connsiteY7" fmla="*/ 1959451 h 1980179"/>
              <a:gd name="connsiteX8" fmla="*/ 2942514 w 4789715"/>
              <a:gd name="connsiteY8" fmla="*/ 1610259 h 1980179"/>
              <a:gd name="connsiteX9" fmla="*/ 3149600 w 4789715"/>
              <a:gd name="connsiteY9" fmla="*/ 1306308 h 1980179"/>
              <a:gd name="connsiteX10" fmla="*/ 3643086 w 4789715"/>
              <a:gd name="connsiteY10" fmla="*/ 1915908 h 1980179"/>
              <a:gd name="connsiteX11" fmla="*/ 4078515 w 4789715"/>
              <a:gd name="connsiteY11" fmla="*/ 1422422 h 1980179"/>
              <a:gd name="connsiteX12" fmla="*/ 4432189 w 4789715"/>
              <a:gd name="connsiteY12" fmla="*/ 1252814 h 1980179"/>
              <a:gd name="connsiteX13" fmla="*/ 4789715 w 4789715"/>
              <a:gd name="connsiteY13" fmla="*/ 1524022 h 19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89715" h="1980179">
                <a:moveTo>
                  <a:pt x="0" y="1422422"/>
                </a:moveTo>
                <a:cubicBezTo>
                  <a:pt x="68943" y="1280907"/>
                  <a:pt x="137886" y="1139393"/>
                  <a:pt x="217715" y="1117622"/>
                </a:cubicBezTo>
                <a:cubicBezTo>
                  <a:pt x="297544" y="1095851"/>
                  <a:pt x="377372" y="1315984"/>
                  <a:pt x="478972" y="1291794"/>
                </a:cubicBezTo>
                <a:cubicBezTo>
                  <a:pt x="580572" y="1267604"/>
                  <a:pt x="677334" y="1187775"/>
                  <a:pt x="827315" y="972480"/>
                </a:cubicBezTo>
                <a:cubicBezTo>
                  <a:pt x="977296" y="757185"/>
                  <a:pt x="1240972" y="4860"/>
                  <a:pt x="1378858" y="22"/>
                </a:cubicBezTo>
                <a:cubicBezTo>
                  <a:pt x="1516744" y="-4816"/>
                  <a:pt x="1555448" y="783794"/>
                  <a:pt x="1654629" y="943451"/>
                </a:cubicBezTo>
                <a:cubicBezTo>
                  <a:pt x="1753810" y="1103108"/>
                  <a:pt x="1836057" y="788632"/>
                  <a:pt x="1973943" y="957965"/>
                </a:cubicBezTo>
                <a:cubicBezTo>
                  <a:pt x="2111829" y="1127298"/>
                  <a:pt x="2320515" y="1850735"/>
                  <a:pt x="2481943" y="1959451"/>
                </a:cubicBezTo>
                <a:cubicBezTo>
                  <a:pt x="2643371" y="2068167"/>
                  <a:pt x="2831238" y="1719116"/>
                  <a:pt x="2942514" y="1610259"/>
                </a:cubicBezTo>
                <a:cubicBezTo>
                  <a:pt x="3053790" y="1501402"/>
                  <a:pt x="3032838" y="1255367"/>
                  <a:pt x="3149600" y="1306308"/>
                </a:cubicBezTo>
                <a:cubicBezTo>
                  <a:pt x="3266362" y="1357249"/>
                  <a:pt x="3488267" y="1896556"/>
                  <a:pt x="3643086" y="1915908"/>
                </a:cubicBezTo>
                <a:cubicBezTo>
                  <a:pt x="3797905" y="1935260"/>
                  <a:pt x="3946998" y="1532938"/>
                  <a:pt x="4078515" y="1422422"/>
                </a:cubicBezTo>
                <a:cubicBezTo>
                  <a:pt x="4210032" y="1311906"/>
                  <a:pt x="4305162" y="1254667"/>
                  <a:pt x="4432189" y="1252814"/>
                </a:cubicBezTo>
                <a:cubicBezTo>
                  <a:pt x="4559216" y="1250961"/>
                  <a:pt x="4776410" y="1365574"/>
                  <a:pt x="4789715" y="1524022"/>
                </a:cubicBezTo>
              </a:path>
            </a:pathLst>
          </a:cu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1418208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8953500" y="294467"/>
            <a:ext cx="0" cy="218526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735535" y="346290"/>
            <a:ext cx="0" cy="218526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6168826" y="1812733"/>
                <a:ext cx="592085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26" y="1812733"/>
                <a:ext cx="592085" cy="6090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11121826" y="1812733"/>
                <a:ext cx="38048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826" y="1812733"/>
                <a:ext cx="380489" cy="6090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グループ化 18"/>
          <p:cNvGrpSpPr/>
          <p:nvPr/>
        </p:nvGrpSpPr>
        <p:grpSpPr>
          <a:xfrm>
            <a:off x="2522483" y="3153103"/>
            <a:ext cx="8705752" cy="1934523"/>
            <a:chOff x="2522483" y="3153103"/>
            <a:chExt cx="8705752" cy="1934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正方形/長方形 2"/>
                <p:cNvSpPr/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この複素数表記された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正弦波を重ね合わせていることは分かるんだけど、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pt-BR" altLang="ja-JP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altLang="ja-JP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a14:m>
                  <a:r>
                    <a:rPr lang="en-US" altLang="ja-JP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 </a:t>
                  </a:r>
                  <a:r>
                    <a:rPr lang="ja-JP" altLang="en-US" sz="2000" dirty="0" smtClean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rPr>
                    <a:t>に比べてイメージしにくい</a:t>
                  </a:r>
                  <a:endPara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" name="正方形/長方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518" y="4071963"/>
                  <a:ext cx="6083717" cy="101566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02" t="-4192" r="-301" b="-95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/>
            <p:cNvCxnSpPr>
              <a:stCxn id="3" idx="1"/>
            </p:cNvCxnSpPr>
            <p:nvPr/>
          </p:nvCxnSpPr>
          <p:spPr>
            <a:xfrm flipH="1" flipV="1">
              <a:off x="3222256" y="3690390"/>
              <a:ext cx="1922262" cy="889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/>
            <p:cNvSpPr/>
            <p:nvPr/>
          </p:nvSpPr>
          <p:spPr>
            <a:xfrm>
              <a:off x="2522483" y="3153103"/>
              <a:ext cx="867103" cy="67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45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4899" y="283483"/>
            <a:ext cx="11473211" cy="733270"/>
          </a:xfrm>
        </p:spPr>
        <p:txBody>
          <a:bodyPr/>
          <a:lstStyle/>
          <a:p>
            <a:r>
              <a:rPr lang="ja-JP" altLang="en-US" dirty="0"/>
              <a:t>フーリエ級数</a:t>
            </a:r>
            <a:r>
              <a:rPr lang="en-US" altLang="ja-JP" dirty="0"/>
              <a:t>(</a:t>
            </a:r>
            <a:r>
              <a:rPr lang="ja-JP" altLang="en-US" dirty="0"/>
              <a:t>複素数表記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 smtClean="0"/>
                  <a:t> 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/>
                  <a:t>この正弦波は何なのか？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9" y="1262079"/>
                <a:ext cx="6589987" cy="5296829"/>
              </a:xfrm>
              <a:blipFill rotWithShape="0">
                <a:blip r:embed="rId4"/>
                <a:stretch>
                  <a:fillRect l="-1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603" b="17300"/>
          <a:stretch/>
        </p:blipFill>
        <p:spPr>
          <a:xfrm>
            <a:off x="1153667" y="2388982"/>
            <a:ext cx="6320029" cy="39214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594928" y="500303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青が時間軸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594928" y="38600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赤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が実軸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594928" y="443153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緑が虚軸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730240" y="6385483"/>
            <a:ext cx="646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https://www.youtube.com/watch?v=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YjEkBjDhbr4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1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複素数表記</a:t>
            </a:r>
            <a:r>
              <a:rPr kumimoji="1" lang="en-US" altLang="ja-JP" sz="36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3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4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5744620" y="2569718"/>
                <a:ext cx="6040981" cy="4110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複素数の掛け算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は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とすると、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となる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つまり，</a:t>
                </a:r>
                <a:r>
                  <a:rPr lang="en-US" altLang="ja-JP" sz="2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を掛けるというのは、</a:t>
                </a:r>
                <a:endParaRPr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に対し</a:t>
                </a:r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位相を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ja-JP" altLang="en-US" sz="28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ずらして</a:t>
                </a:r>
                <a:r>
                  <a:rPr lang="en-US" altLang="ja-JP" sz="28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r</a:t>
                </a:r>
                <a:r>
                  <a:rPr lang="en-US" altLang="ja-JP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:r>
                  <a:rPr lang="ja-JP" altLang="en-US" sz="28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倍する操作だといえる</a:t>
                </a:r>
                <a:endParaRPr lang="en-US" altLang="ja-JP" sz="28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20" y="2569718"/>
                <a:ext cx="6040981" cy="4110228"/>
              </a:xfrm>
              <a:prstGeom prst="rect">
                <a:avLst/>
              </a:prstGeom>
              <a:blipFill rotWithShape="0">
                <a:blip r:embed="rId5"/>
                <a:stretch>
                  <a:fillRect l="-2018" t="-8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60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フーリエ級数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複素数表記</a:t>
            </a:r>
            <a:r>
              <a:rPr kumimoji="1" lang="en-US" altLang="ja-JP" sz="3600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ja-JP" altLang="en-US" sz="2400" dirty="0" smtClean="0"/>
                  <a:t>区間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ja-JP" altLang="en-US" sz="2400" dirty="0" smtClean="0"/>
                  <a:t>上の連続関数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</a:t>
                </a:r>
                <a:r>
                  <a:rPr lang="ja-JP" altLang="en-US" sz="2400" dirty="0" smtClean="0"/>
                  <a:t>、フーリエ級数</a:t>
                </a:r>
                <a:r>
                  <a:rPr lang="ja-JP" altLang="en-US" sz="2400" dirty="0"/>
                  <a:t>で表現</a:t>
                </a:r>
                <a:r>
                  <a:rPr lang="ja-JP" altLang="en-US" sz="2400" dirty="0" smtClean="0"/>
                  <a:t>できる．</a:t>
                </a:r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4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579"/>
                <a:ext cx="4838701" cy="2205021"/>
              </a:xfrm>
              <a:blipFill rotWithShape="0">
                <a:blip r:embed="rId4"/>
                <a:stretch>
                  <a:fillRect l="-1889" r="-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ja-JP" sz="2400" dirty="0" smtClean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ja-JP" sz="1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" y="3072488"/>
                <a:ext cx="3287760" cy="3436710"/>
              </a:xfrm>
              <a:prstGeom prst="rect">
                <a:avLst/>
              </a:prstGeom>
              <a:blipFill rotWithShape="0">
                <a:blip r:embed="rId5"/>
                <a:stretch>
                  <a:fillRect l="-4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four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2603" b="17300"/>
          <a:stretch/>
        </p:blipFill>
        <p:spPr>
          <a:xfrm>
            <a:off x="5181599" y="1761094"/>
            <a:ext cx="6679341" cy="414440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282078" y="6120884"/>
            <a:ext cx="790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動画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の後半参照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FourieViz.pde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processing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で実行してみてください。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23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281367"/>
            <a:ext cx="4976111" cy="37320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フーリエ変換とは（音）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79"/>
            <a:ext cx="11473211" cy="970301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横軸が時間の関数を、横軸が周波数の関数に変換する手法</a:t>
            </a:r>
            <a:endParaRPr kumimoji="1" lang="en-US" altLang="ja-JP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337533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2232380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61614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369038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38489" y="31224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86108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2703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入力音声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102678" y="227035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043849" y="586959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80030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965657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左右矢印 30"/>
          <p:cNvSpPr/>
          <p:nvPr/>
        </p:nvSpPr>
        <p:spPr>
          <a:xfrm>
            <a:off x="9352129" y="5171431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>
            <a:off x="10674023" y="5172945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5185378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456717" y="-6946"/>
            <a:ext cx="17352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7923219" y="6216134"/>
            <a:ext cx="4089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グラフ横軸は係数番号（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Hz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ではない）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グラフ縦軸は係数の実部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303757" y="6355282"/>
            <a:ext cx="2191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</a:t>
            </a:r>
            <a:r>
              <a:rPr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グラフ縦軸は音圧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00956" y="1644118"/>
                <a:ext cx="7475893" cy="7780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ja-JP" sz="20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2000" b="0" dirty="0" smtClean="0"/>
                  <a:t> 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2000" dirty="0" smtClean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ja-JP" altLang="en-US" sz="20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1644118"/>
                <a:ext cx="7475893" cy="778034"/>
              </a:xfrm>
              <a:prstGeom prst="rect">
                <a:avLst/>
              </a:prstGeom>
              <a:blipFill rotWithShape="0">
                <a:blip r:embed="rId2"/>
                <a:stretch>
                  <a:fillRect b="-78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r>
              <a:rPr lang="en-US" altLang="ja-JP" dirty="0" smtClean="0"/>
              <a:t>: </a:t>
            </a:r>
            <a:r>
              <a:rPr lang="ja-JP" altLang="en-US" dirty="0" smtClean="0"/>
              <a:t>フーリエ級数展開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2080"/>
                <a:ext cx="11473211" cy="836228"/>
              </a:xfrm>
            </p:spPr>
            <p:txBody>
              <a:bodyPr/>
              <a:lstStyle/>
              <a:p>
                <a:r>
                  <a:rPr lang="ja-JP" altLang="en-US" dirty="0" smtClean="0"/>
                  <a:t>オイラーの式 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ja-JP" altLang="en-US" dirty="0"/>
              </a:p>
              <a:p>
                <a:endParaRPr kumimoji="1" lang="en-US" altLang="ja-JP" dirty="0" smtClean="0"/>
              </a:p>
              <a:p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2080"/>
                <a:ext cx="11473211" cy="836228"/>
              </a:xfrm>
              <a:blipFill rotWithShape="0">
                <a:blip r:embed="rId3"/>
                <a:stretch>
                  <a:fillRect l="-956" t="-94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199" y="3047616"/>
            <a:ext cx="11473211" cy="759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 </a:t>
            </a:r>
            <a:r>
              <a:rPr lang="en-US" altLang="ja-JP" dirty="0" smtClean="0"/>
              <a:t>: </a:t>
            </a:r>
            <a:r>
              <a:rPr lang="ja-JP" altLang="en-US" dirty="0" smtClean="0"/>
              <a:t>周期</a:t>
            </a:r>
            <a:r>
              <a:rPr lang="en-US" altLang="ja-JP" dirty="0" smtClean="0"/>
              <a:t>T</a:t>
            </a:r>
            <a:r>
              <a:rPr lang="ja-JP" altLang="en-US" dirty="0" smtClean="0"/>
              <a:t>を持つ関数は正弦波の重ね合せで表現可</a:t>
            </a:r>
            <a:r>
              <a:rPr lang="en-US" altLang="ja-JP" dirty="0" smtClean="0"/>
              <a:t> </a:t>
            </a:r>
            <a:endParaRPr lang="ja-JP" altLang="en-US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00956" y="3497783"/>
                <a:ext cx="11099705" cy="6881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pt-BR" altLang="ja-JP" sz="20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pt-BR" altLang="ja-JP" sz="20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kumimoji="1" lang="pt-BR" altLang="ja-JP" sz="20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1" lang="pt-BR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pt-BR" altLang="ja-JP" sz="20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ja-JP" sz="2000" dirty="0" smtClean="0"/>
                  <a:t> ,  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pt-BR" altLang="ja-JP" sz="2000" dirty="0" smtClean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func>
                      </m:e>
                    </m:nary>
                  </m:oMath>
                </a14:m>
                <a:endParaRPr lang="en-US" altLang="ja-JP" sz="2000" b="0" dirty="0" smtClean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3497783"/>
                <a:ext cx="11099705" cy="688137"/>
              </a:xfrm>
              <a:prstGeom prst="rect">
                <a:avLst/>
              </a:prstGeom>
              <a:blipFill>
                <a:blip r:embed="rId4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198" y="4769084"/>
            <a:ext cx="11473211" cy="102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フーリエ</a:t>
            </a:r>
            <a:r>
              <a:rPr lang="ja-JP" altLang="en-US" dirty="0"/>
              <a:t>級数</a:t>
            </a:r>
            <a:r>
              <a:rPr lang="ja-JP" altLang="en-US" dirty="0" smtClean="0"/>
              <a:t>展開 </a:t>
            </a:r>
            <a:r>
              <a:rPr lang="en-US" altLang="ja-JP" dirty="0" smtClean="0"/>
              <a:t>(</a:t>
            </a:r>
            <a:r>
              <a:rPr lang="ja-JP" altLang="en-US" dirty="0" smtClean="0"/>
              <a:t>複素数表現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r>
              <a:rPr lang="en-US" altLang="ja-JP" dirty="0" smtClean="0"/>
              <a:t>: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 </a:t>
            </a:r>
            <a:r>
              <a:rPr lang="ja-JP" altLang="en-US" sz="2400" dirty="0" smtClean="0"/>
              <a:t>上式にオイラーの式を代入すると以下のように変形できる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700956" y="5718392"/>
                <a:ext cx="8154286" cy="8250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pt-BR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kumimoji="1" lang="pt-BR" altLang="ja-JP" sz="2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ja-JP" sz="2400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m:rPr>
                                <m:brk m:alnAt="23"/>
                              </m:r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kumimoji="1" lang="en-US" altLang="ja-JP" sz="2400" dirty="0" smtClean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6" y="5718392"/>
                <a:ext cx="8154286" cy="825098"/>
              </a:xfrm>
              <a:prstGeom prst="rect">
                <a:avLst/>
              </a:prstGeom>
              <a:blipFill rotWithShape="0">
                <a:blip r:embed="rId5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/>
          <p:cNvSpPr/>
          <p:nvPr/>
        </p:nvSpPr>
        <p:spPr>
          <a:xfrm>
            <a:off x="8544848" y="3815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今回は導出と証明を省きました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詳しく知りたい人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は教科書参照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6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フーリエ変換の概要</a:t>
            </a:r>
            <a:endParaRPr lang="en-US" altLang="ja-JP" dirty="0" smtClean="0"/>
          </a:p>
          <a:p>
            <a:r>
              <a:rPr lang="ja-JP" altLang="en-US" dirty="0" smtClean="0"/>
              <a:t>フーリエ級数展開</a:t>
            </a:r>
            <a:endParaRPr lang="en-US" altLang="ja-JP" dirty="0" smtClean="0"/>
          </a:p>
          <a:p>
            <a:r>
              <a:rPr kumimoji="1" lang="ja-JP" altLang="en-US" dirty="0"/>
              <a:t>オイラ</a:t>
            </a:r>
            <a:r>
              <a:rPr kumimoji="1" lang="ja-JP" altLang="en-US" dirty="0" smtClean="0"/>
              <a:t>ーの式と複素数表現</a:t>
            </a:r>
            <a:endParaRPr kumimoji="1" lang="en-US" altLang="ja-JP" dirty="0" smtClean="0"/>
          </a:p>
          <a:p>
            <a:r>
              <a:rPr lang="ja-JP" altLang="en-US" b="1" dirty="0"/>
              <a:t>離散フーリエ</a:t>
            </a:r>
            <a:r>
              <a:rPr lang="ja-JP" altLang="en-US" b="1" dirty="0" smtClean="0"/>
              <a:t>変換</a:t>
            </a:r>
            <a:endParaRPr lang="en-US" altLang="ja-JP" b="1" dirty="0" smtClean="0"/>
          </a:p>
          <a:p>
            <a:r>
              <a:rPr lang="ja-JP" altLang="en-US" dirty="0" smtClean="0"/>
              <a:t>周波数フィルタリング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2217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95524"/>
            <a:ext cx="11473211" cy="733270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フーリエ変換とは</a:t>
            </a:r>
            <a:endParaRPr kumimoji="1"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9" y="2281367"/>
            <a:ext cx="4976111" cy="3732084"/>
          </a:xfrm>
          <a:prstGeom prst="rect">
            <a:avLst/>
          </a:prstGeom>
        </p:spPr>
      </p:pic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24826"/>
            <a:ext cx="11473211" cy="970301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横軸が時間の関数を、横軸が周波数の関数に変換する手法</a:t>
            </a:r>
            <a:endParaRPr kumimoji="1" lang="en-US" altLang="ja-JP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307605" y="2337533"/>
            <a:ext cx="4876995" cy="3478250"/>
          </a:xfrm>
          <a:prstGeom prst="rect">
            <a:avLst/>
          </a:prstGeom>
        </p:spPr>
      </p:pic>
      <p:pic>
        <p:nvPicPr>
          <p:cNvPr id="3" name="apple-0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2323" y="2232380"/>
            <a:ext cx="406400" cy="40640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5524418" y="361614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10800000">
            <a:off x="5524419" y="4369038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38489" y="31224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184600" y="486108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576551" y="22703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入力音声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102678" y="227035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043849" y="586959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endParaRPr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1084004" y="580030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915142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880867" y="5627823"/>
            <a:ext cx="4094850" cy="0"/>
          </a:xfrm>
          <a:prstGeom prst="straightConnector1">
            <a:avLst/>
          </a:prstGeom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9210674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635379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965657" y="529813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1" name="左右矢印 30"/>
          <p:cNvSpPr/>
          <p:nvPr/>
        </p:nvSpPr>
        <p:spPr>
          <a:xfrm>
            <a:off x="9352129" y="5171431"/>
            <a:ext cx="562504" cy="1935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>
            <a:off x="10674023" y="5172945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7910803" y="5185378"/>
            <a:ext cx="808567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456717" y="-6946"/>
            <a:ext cx="17352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856137" y="2885491"/>
            <a:ext cx="375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</a:t>
            </a:r>
            <a:endParaRPr lang="ja-JP" altLang="en-US" sz="4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0806988" y="2885491"/>
            <a:ext cx="5084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</a:t>
            </a:r>
            <a:endParaRPr lang="ja-JP" altLang="en-US" sz="4400" i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471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離散フーリエ変換（</a:t>
            </a:r>
            <a:r>
              <a:rPr kumimoji="1" lang="en-US" altLang="ja-JP" sz="4000" dirty="0" smtClean="0"/>
              <a:t>1D</a:t>
            </a:r>
            <a:r>
              <a:rPr kumimoji="1" lang="ja-JP" altLang="en-US" sz="4000" dirty="0" smtClean="0"/>
              <a:t>）</a:t>
            </a:r>
            <a:endParaRPr kumimoji="1" lang="ja-JP" altLang="en-US" sz="4000" dirty="0"/>
          </a:p>
        </p:txBody>
      </p:sp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733795" y="1140739"/>
            <a:ext cx="10819576" cy="1335761"/>
          </a:xfrm>
          <a:prstGeom prst="roundRect">
            <a:avLst>
              <a:gd name="adj" fmla="val 941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174" y="1185771"/>
                <a:ext cx="2916696" cy="1304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26" y="1137244"/>
                <a:ext cx="3438955" cy="1304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" name="グループ化 234"/>
          <p:cNvGrpSpPr/>
          <p:nvPr/>
        </p:nvGrpSpPr>
        <p:grpSpPr>
          <a:xfrm>
            <a:off x="641160" y="2817885"/>
            <a:ext cx="5080464" cy="1759407"/>
            <a:chOff x="114110" y="2817885"/>
            <a:chExt cx="5080464" cy="1759407"/>
          </a:xfrm>
        </p:grpSpPr>
        <p:grpSp>
          <p:nvGrpSpPr>
            <p:cNvPr id="219" name="グループ化 218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0" name="正方形/長方形 21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1" name="正方形/長方形 22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9" name="正方形/長方形 228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204" name="グループ化 203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05" name="正方形/長方形 20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1" name="正方形/長方形 21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2" name="正方形/長方形 21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3" name="正方形/長方形 21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4" name="正方形/長方形 21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5" name="正方形/長方形 21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6" name="正方形/長方形 21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4" name="グループ化 3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" name="正方形/長方形 9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" name="正方形/長方形 2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3" name="正方形/長方形 2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4" name="正方形/長方形 2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31" name="直線矢印コネクタ 3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1831785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2385344" y="2817885"/>
                  <a:ext cx="491737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44" y="2817885"/>
                  <a:ext cx="49173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750" b="-171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19365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20381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177985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01" name="テキスト ボックス 100"/>
            <p:cNvSpPr txBox="1"/>
            <p:nvPr/>
          </p:nvSpPr>
          <p:spPr>
            <a:xfrm>
              <a:off x="1141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48512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</p:grpSp>
      <p:grpSp>
        <p:nvGrpSpPr>
          <p:cNvPr id="124" name="グループ化 123"/>
          <p:cNvGrpSpPr/>
          <p:nvPr/>
        </p:nvGrpSpPr>
        <p:grpSpPr>
          <a:xfrm>
            <a:off x="8168172" y="3314700"/>
            <a:ext cx="1506543" cy="1046075"/>
            <a:chOff x="1344399" y="3949700"/>
            <a:chExt cx="2573724" cy="1046075"/>
          </a:xfrm>
          <a:solidFill>
            <a:schemeClr val="accent1">
              <a:lumMod val="75000"/>
            </a:schemeClr>
          </a:solidFill>
        </p:grpSpPr>
        <p:sp>
          <p:nvSpPr>
            <p:cNvPr id="125" name="正方形/長方形 124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7" name="正方形/長方形 126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4" name="正方形/長方形 153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140" name="直線矢印コネクタ 139"/>
          <p:cNvCxnSpPr/>
          <p:nvPr/>
        </p:nvCxnSpPr>
        <p:spPr>
          <a:xfrm flipV="1">
            <a:off x="8169711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テキスト ボックス 140"/>
          <p:cNvSpPr txBox="1"/>
          <p:nvPr/>
        </p:nvSpPr>
        <p:spPr>
          <a:xfrm>
            <a:off x="8103107" y="43310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/>
              <a:t>0</a:t>
            </a:r>
            <a:endParaRPr lang="ja-JP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8682066" y="2944885"/>
                <a:ext cx="707117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066" y="2944885"/>
                <a:ext cx="70711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矢印コネクタ 142"/>
          <p:cNvCxnSpPr/>
          <p:nvPr/>
        </p:nvCxnSpPr>
        <p:spPr>
          <a:xfrm flipV="1">
            <a:off x="9676249" y="3188707"/>
            <a:ext cx="0" cy="13201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テキスト ボックス 143"/>
          <p:cNvSpPr txBox="1"/>
          <p:nvPr/>
        </p:nvSpPr>
        <p:spPr>
          <a:xfrm>
            <a:off x="8207882" y="43310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/>
              <a:t>1</a:t>
            </a:r>
            <a:endParaRPr lang="ja-JP" altLang="en-US" sz="1000" dirty="0"/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309482" y="433107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2</a:t>
            </a:r>
            <a:endParaRPr lang="ja-JP" altLang="en-US" sz="1000" dirty="0"/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449307" y="4337421"/>
            <a:ext cx="3145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 dirty="0" smtClean="0"/>
              <a:t>N-1</a:t>
            </a:r>
            <a:endParaRPr lang="ja-JP" altLang="en-US" sz="700" dirty="0"/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6309232" y="36960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…</a:t>
            </a:r>
            <a:endParaRPr lang="ja-JP" altLang="en-US" dirty="0"/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11154282" y="36960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…</a:t>
            </a:r>
            <a:endParaRPr lang="ja-JP" altLang="en-US" dirty="0"/>
          </a:p>
        </p:txBody>
      </p:sp>
      <p:grpSp>
        <p:nvGrpSpPr>
          <p:cNvPr id="172" name="グループ化 171"/>
          <p:cNvGrpSpPr/>
          <p:nvPr/>
        </p:nvGrpSpPr>
        <p:grpSpPr>
          <a:xfrm>
            <a:off x="66505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3" name="正方形/長方形 172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87" name="グループ化 186"/>
          <p:cNvGrpSpPr/>
          <p:nvPr/>
        </p:nvGrpSpPr>
        <p:grpSpPr>
          <a:xfrm>
            <a:off x="9685822" y="3314700"/>
            <a:ext cx="1506543" cy="1046075"/>
            <a:chOff x="1344399" y="3949700"/>
            <a:chExt cx="2573724" cy="10460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8" name="正方形/長方形 187"/>
            <p:cNvSpPr/>
            <p:nvPr/>
          </p:nvSpPr>
          <p:spPr>
            <a:xfrm>
              <a:off x="189466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/>
            <p:cNvSpPr/>
            <p:nvPr/>
          </p:nvSpPr>
          <p:spPr>
            <a:xfrm>
              <a:off x="1344399" y="3949700"/>
              <a:ext cx="183407" cy="1046073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/>
            <p:cNvSpPr/>
            <p:nvPr/>
          </p:nvSpPr>
          <p:spPr>
            <a:xfrm>
              <a:off x="1528480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/>
            <p:cNvSpPr/>
            <p:nvPr/>
          </p:nvSpPr>
          <p:spPr>
            <a:xfrm>
              <a:off x="17115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/>
            <p:cNvSpPr/>
            <p:nvPr/>
          </p:nvSpPr>
          <p:spPr>
            <a:xfrm>
              <a:off x="2081825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/>
            <p:cNvSpPr/>
            <p:nvPr/>
          </p:nvSpPr>
          <p:spPr>
            <a:xfrm>
              <a:off x="2264915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/>
            <p:cNvSpPr/>
            <p:nvPr/>
          </p:nvSpPr>
          <p:spPr>
            <a:xfrm>
              <a:off x="2448008" y="4937125"/>
              <a:ext cx="183407" cy="5864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/>
            <p:cNvSpPr/>
            <p:nvPr/>
          </p:nvSpPr>
          <p:spPr>
            <a:xfrm>
              <a:off x="2631100" y="4889500"/>
              <a:ext cx="183407" cy="106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/>
            <p:cNvSpPr/>
            <p:nvPr/>
          </p:nvSpPr>
          <p:spPr>
            <a:xfrm>
              <a:off x="2814190" y="4937125"/>
              <a:ext cx="183407" cy="58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/>
            <p:cNvSpPr/>
            <p:nvPr/>
          </p:nvSpPr>
          <p:spPr>
            <a:xfrm>
              <a:off x="3734716" y="4127500"/>
              <a:ext cx="183407" cy="86827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8" name="正方形/長方形 197"/>
            <p:cNvSpPr/>
            <p:nvPr/>
          </p:nvSpPr>
          <p:spPr>
            <a:xfrm>
              <a:off x="3548973" y="4810125"/>
              <a:ext cx="183407" cy="1856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/>
            <p:cNvSpPr/>
            <p:nvPr/>
          </p:nvSpPr>
          <p:spPr>
            <a:xfrm>
              <a:off x="3367295" y="4905375"/>
              <a:ext cx="183407" cy="90400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/>
            <p:cNvSpPr/>
            <p:nvPr/>
          </p:nvSpPr>
          <p:spPr>
            <a:xfrm>
              <a:off x="3184263" y="4950054"/>
              <a:ext cx="183407" cy="45719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/>
            <p:cNvSpPr/>
            <p:nvPr/>
          </p:nvSpPr>
          <p:spPr>
            <a:xfrm>
              <a:off x="3001230" y="4883150"/>
              <a:ext cx="183407" cy="1126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139" name="直線矢印コネクタ 138"/>
          <p:cNvCxnSpPr/>
          <p:nvPr/>
        </p:nvCxnSpPr>
        <p:spPr>
          <a:xfrm>
            <a:off x="6496747" y="4360774"/>
            <a:ext cx="493325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676734" y="15113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6286748" y="152070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8"/>
                <a:stretch>
                  <a:fillRect l="-1140" t="-3604" r="-244" b="-10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9686" y="407469"/>
            <a:ext cx="11111260" cy="73327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離散フーリエ変換（</a:t>
            </a:r>
            <a:r>
              <a:rPr kumimoji="1" lang="en-US" altLang="ja-JP" sz="4000" dirty="0" smtClean="0"/>
              <a:t>1D</a:t>
            </a:r>
            <a:r>
              <a:rPr kumimoji="1" lang="ja-JP" altLang="en-US" sz="4000" dirty="0" smtClean="0"/>
              <a:t>）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周期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を周期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の離散値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に変換する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は複素数（</a:t>
                </a:r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ただし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ja-JP" altLang="en-US" sz="2400" b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は実数列のことが多い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が実数の場合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が成り立つ（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33" y="4980478"/>
                <a:ext cx="7486024" cy="1354217"/>
              </a:xfrm>
              <a:prstGeom prst="rect">
                <a:avLst/>
              </a:prstGeom>
              <a:blipFill>
                <a:blip r:embed="rId3"/>
                <a:stretch>
                  <a:fillRect l="-1140" t="-3604" r="-244" b="-10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正方形/長方形 154"/>
          <p:cNvSpPr/>
          <p:nvPr/>
        </p:nvSpPr>
        <p:spPr>
          <a:xfrm>
            <a:off x="1516105" y="62675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641160" y="1140739"/>
            <a:ext cx="11199785" cy="3436553"/>
            <a:chOff x="641160" y="1140739"/>
            <a:chExt cx="11199785" cy="3436553"/>
          </a:xfrm>
        </p:grpSpPr>
        <p:sp>
          <p:nvSpPr>
            <p:cNvPr id="14" name="角丸四角形 13"/>
            <p:cNvSpPr/>
            <p:nvPr/>
          </p:nvSpPr>
          <p:spPr>
            <a:xfrm>
              <a:off x="733794" y="1140739"/>
              <a:ext cx="11107151" cy="1335761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/>
                <p:cNvSpPr/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6" name="正方形/長方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6387" y="1237498"/>
                  <a:ext cx="4046685" cy="9580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n-US" altLang="ja-JP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𝑘𝑙</m:t>
                                    </m:r>
                                  </m:num>
                                  <m:den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𝑘𝑙</m:t>
                                        </m:r>
                                      </m:num>
                                      <m:den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0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279" y="1302344"/>
                  <a:ext cx="4390304" cy="958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テキスト ボックス 17"/>
            <p:cNvSpPr txBox="1"/>
            <p:nvPr/>
          </p:nvSpPr>
          <p:spPr>
            <a:xfrm>
              <a:off x="676734" y="15113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86748" y="1520707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逆フーリエ</a:t>
              </a:r>
              <a:endPara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pPr algn="r"/>
              <a:r>
                <a:rPr lang="ja-JP" altLang="en-US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235" name="グループ化 234"/>
            <p:cNvGrpSpPr/>
            <p:nvPr/>
          </p:nvGrpSpPr>
          <p:grpSpPr>
            <a:xfrm>
              <a:off x="641160" y="2817885"/>
              <a:ext cx="5080464" cy="1759407"/>
              <a:chOff x="114110" y="2817885"/>
              <a:chExt cx="5080464" cy="1759407"/>
            </a:xfrm>
          </p:grpSpPr>
          <p:grpSp>
            <p:nvGrpSpPr>
              <p:cNvPr id="219" name="グループ化 218"/>
              <p:cNvGrpSpPr/>
              <p:nvPr/>
            </p:nvGrpSpPr>
            <p:grpSpPr>
              <a:xfrm>
                <a:off x="37920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20" name="正方形/長方形 21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1" name="正方形/長方形 22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2" name="正方形/長方形 22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3" name="正方形/長方形 22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4" name="正方形/長方形 223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5" name="正方形/長方形 224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6" name="正方形/長方形 225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7" name="正方形/長方形 226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8" name="正方形/長方形 227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9" name="正方形/長方形 228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0" name="正方形/長方形 229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1" name="正方形/長方形 230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2" name="正方形/長方形 231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3" name="正方形/長方形 232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204" name="グループ化 203"/>
              <p:cNvGrpSpPr/>
              <p:nvPr/>
            </p:nvGrpSpPr>
            <p:grpSpPr>
              <a:xfrm>
                <a:off x="34081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05" name="正方形/長方形 204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6" name="正方形/長方形 205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7" name="正方形/長方形 206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8" name="正方形/長方形 207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9" name="正方形/長方形 208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1" name="正方形/長方形 21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2" name="正方形/長方形 21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3" name="正方形/長方形 21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4" name="正方形/長方形 21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5" name="正方形/長方形 21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6" name="正方形/長方形 21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7" name="正方形/長方形 21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8" name="正方形/長方形 21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" name="グループ化 3"/>
              <p:cNvGrpSpPr/>
              <p:nvPr/>
            </p:nvGrpSpPr>
            <p:grpSpPr>
              <a:xfrm>
                <a:off x="1896850" y="3412879"/>
                <a:ext cx="1503576" cy="947896"/>
                <a:chOff x="1344399" y="4047879"/>
                <a:chExt cx="2568656" cy="94789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0" name="正方形/長方形 9"/>
                <p:cNvSpPr/>
                <p:nvPr/>
              </p:nvSpPr>
              <p:spPr>
                <a:xfrm>
                  <a:off x="1898732" y="4438651"/>
                  <a:ext cx="183407" cy="5571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344399" y="4933299"/>
                  <a:ext cx="183407" cy="62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532548" y="4835526"/>
                  <a:ext cx="183407" cy="160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1715641" y="4708525"/>
                  <a:ext cx="183407" cy="28724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2081824" y="4591050"/>
                  <a:ext cx="183407" cy="4047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0" name="正方形/長方形 19"/>
                <p:cNvSpPr/>
                <p:nvPr/>
              </p:nvSpPr>
              <p:spPr>
                <a:xfrm>
                  <a:off x="2264916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1" name="正方形/長方形 20"/>
                <p:cNvSpPr/>
                <p:nvPr/>
              </p:nvSpPr>
              <p:spPr>
                <a:xfrm>
                  <a:off x="2448008" y="4047879"/>
                  <a:ext cx="183407" cy="947895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2" name="正方形/長方形 21"/>
                <p:cNvSpPr/>
                <p:nvPr/>
              </p:nvSpPr>
              <p:spPr>
                <a:xfrm>
                  <a:off x="3180376" y="4305299"/>
                  <a:ext cx="183407" cy="690473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2631100" y="4273550"/>
                  <a:ext cx="183407" cy="72222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4" name="正方形/長方形 23"/>
                <p:cNvSpPr/>
                <p:nvPr/>
              </p:nvSpPr>
              <p:spPr>
                <a:xfrm>
                  <a:off x="2814191" y="4498975"/>
                  <a:ext cx="183407" cy="496798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5" name="正方形/長方形 24"/>
                <p:cNvSpPr/>
                <p:nvPr/>
              </p:nvSpPr>
              <p:spPr>
                <a:xfrm>
                  <a:off x="2997284" y="4171752"/>
                  <a:ext cx="183407" cy="82402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6" name="正方形/長方形 25"/>
                <p:cNvSpPr/>
                <p:nvPr/>
              </p:nvSpPr>
              <p:spPr>
                <a:xfrm>
                  <a:off x="3363469" y="4686300"/>
                  <a:ext cx="183407" cy="30947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3546560" y="4500283"/>
                  <a:ext cx="183407" cy="49549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3729648" y="4748027"/>
                  <a:ext cx="183407" cy="2477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cxnSp>
            <p:nvCxnSpPr>
              <p:cNvPr id="31" name="直線矢印コネクタ 30"/>
              <p:cNvCxnSpPr/>
              <p:nvPr/>
            </p:nvCxnSpPr>
            <p:spPr>
              <a:xfrm>
                <a:off x="225425" y="4360774"/>
                <a:ext cx="493077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 flipV="1">
                <a:off x="1898389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1831785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 smtClean="0"/>
                  <a:t>0</a:t>
                </a:r>
                <a:endParaRPr lang="ja-JP" altLang="en-US" sz="1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2385344" y="2817885"/>
                    <a:ext cx="491737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2400" dirty="0"/>
                  </a:p>
                </p:txBody>
              </p:sp>
            </mc:Choice>
            <mc:Fallback xmlns="">
              <p:sp>
                <p:nvSpPr>
                  <p:cNvPr id="35" name="正方形/長方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5344" y="2817885"/>
                    <a:ext cx="491737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750" b="-1710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線矢印コネクタ 36"/>
              <p:cNvCxnSpPr/>
              <p:nvPr/>
            </p:nvCxnSpPr>
            <p:spPr>
              <a:xfrm flipV="1">
                <a:off x="3404927" y="3188707"/>
                <a:ext cx="0" cy="13201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/>
              <p:cNvSpPr txBox="1"/>
              <p:nvPr/>
            </p:nvSpPr>
            <p:spPr>
              <a:xfrm>
                <a:off x="1936560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 smtClean="0"/>
                  <a:t>1</a:t>
                </a:r>
                <a:endParaRPr lang="ja-JP" altLang="en-US" sz="1000" dirty="0"/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038160" y="433107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000" dirty="0"/>
                  <a:t>2</a:t>
                </a:r>
                <a:endParaRPr lang="ja-JP" altLang="en-US" sz="1000" dirty="0"/>
              </a:p>
            </p:txBody>
          </p:sp>
          <p:sp>
            <p:nvSpPr>
              <p:cNvPr id="70" name="テキスト ボックス 69"/>
              <p:cNvSpPr txBox="1"/>
              <p:nvPr/>
            </p:nvSpPr>
            <p:spPr>
              <a:xfrm>
                <a:off x="3177985" y="4337421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700" dirty="0" smtClean="0"/>
                  <a:t>N-1</a:t>
                </a:r>
                <a:endParaRPr lang="ja-JP" altLang="en-US" sz="700" dirty="0"/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114110" y="375957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…</a:t>
                </a:r>
                <a:endParaRPr lang="ja-JP" altLang="en-US" dirty="0"/>
              </a:p>
            </p:txBody>
          </p:sp>
          <p:sp>
            <p:nvSpPr>
              <p:cNvPr id="102" name="テキスト ボックス 101"/>
              <p:cNvSpPr txBox="1"/>
              <p:nvPr/>
            </p:nvSpPr>
            <p:spPr>
              <a:xfrm>
                <a:off x="4851210" y="3759571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…</a:t>
                </a:r>
                <a:endParaRPr lang="ja-JP" altLang="en-US" dirty="0"/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25" name="正方形/長方形 124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6" name="正方形/長方形 125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7" name="正方形/長方形 126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8" name="正方形/長方形 127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40" name="直線矢印コネクタ 139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テキスト ボックス 140"/>
            <p:cNvSpPr txBox="1"/>
            <p:nvPr/>
          </p:nvSpPr>
          <p:spPr>
            <a:xfrm>
              <a:off x="8103107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正方形/長方形 141"/>
                <p:cNvSpPr/>
                <p:nvPr/>
              </p:nvSpPr>
              <p:spPr>
                <a:xfrm>
                  <a:off x="8682066" y="2944885"/>
                  <a:ext cx="707117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142" name="正方形/長方形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2066" y="2944885"/>
                  <a:ext cx="707117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線矢印コネクタ 142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82078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83094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9449307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630923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1115428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grpSp>
          <p:nvGrpSpPr>
            <p:cNvPr id="172" name="グループ化 171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正方形/長方形 17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4" name="正方形/長方形 17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5" name="正方形/長方形 17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6" name="正方形/長方形 17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7" name="正方形/長方形 17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8" name="正方形/長方形 17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9" name="正方形/長方形 17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0" name="正方形/長方形 17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1" name="正方形/長方形 18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2" name="正方形/長方形 18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3" name="正方形/長方形 18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4" name="正方形/長方形 18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5" name="正方形/長方形 18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6" name="正方形/長方形 18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87" name="グループ化 186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88" name="正方形/長方形 18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9" name="正方形/長方形 18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0" name="正方形/長方形 18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1" name="正方形/長方形 19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3" name="正方形/長方形 19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4" name="正方形/長方形 19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6" name="正方形/長方形 19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7" name="正方形/長方形 19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8" name="正方形/長方形 19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9" name="正方形/長方形 19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0" name="正方形/長方形 19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1" name="正方形/長方形 20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39" name="直線矢印コネクタ 138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87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58083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離散フーリエ</a:t>
            </a:r>
            <a:r>
              <a:rPr lang="ja-JP" altLang="en-US" dirty="0"/>
              <a:t>変換</a:t>
            </a:r>
            <a:r>
              <a:rPr lang="ja-JP" altLang="en-US" dirty="0" smtClean="0"/>
              <a:t>の計算例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117600"/>
            <a:ext cx="6159500" cy="1092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i="1" dirty="0" smtClean="0"/>
              <a:t>N</a:t>
            </a:r>
            <a:r>
              <a:rPr kumimoji="1" lang="en-US" altLang="ja-JP" dirty="0" smtClean="0"/>
              <a:t> = 8 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と</a:t>
            </a:r>
            <a:r>
              <a:rPr lang="ja-JP" altLang="en-US" dirty="0"/>
              <a:t>き</a:t>
            </a:r>
            <a:r>
              <a:rPr kumimoji="1" lang="en-US" altLang="ja-JP" dirty="0" smtClean="0"/>
              <a:t> </a:t>
            </a:r>
          </a:p>
          <a:p>
            <a:pPr marL="0" indent="0">
              <a:buNone/>
            </a:pPr>
            <a:r>
              <a:rPr lang="ja-JP" altLang="en-US" dirty="0" smtClean="0"/>
              <a:t>入力 </a:t>
            </a:r>
            <a:r>
              <a:rPr lang="en-US" altLang="ja-JP" dirty="0" smtClean="0"/>
              <a:t>: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altLang="ja-JP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000" i="1">
                                      <a:latin typeface="Cambria Math"/>
                                    </a:rPr>
                                    <m:t>𝑘𝑙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916" y="241300"/>
                <a:ext cx="2514085" cy="9580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正方形/長方形 62"/>
          <p:cNvSpPr/>
          <p:nvPr/>
        </p:nvSpPr>
        <p:spPr>
          <a:xfrm>
            <a:off x="9282102" y="1288534"/>
            <a:ext cx="23358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↑複素数</a:t>
            </a:r>
            <a:r>
              <a:rPr lang="ja-JP" altLang="en-US" dirty="0"/>
              <a:t>とかで</a:t>
            </a:r>
            <a:r>
              <a:rPr lang="ja-JP" altLang="en-US" dirty="0" smtClean="0"/>
              <a:t>できて</a:t>
            </a:r>
            <a:endParaRPr lang="en-US" altLang="ja-JP" dirty="0" smtClean="0"/>
          </a:p>
          <a:p>
            <a:r>
              <a:rPr lang="ja-JP" altLang="en-US" dirty="0" smtClean="0"/>
              <a:t>　 ややこしそう</a:t>
            </a:r>
            <a:r>
              <a:rPr lang="ja-JP" altLang="en-US" dirty="0"/>
              <a:t>だ</a:t>
            </a:r>
            <a:r>
              <a:rPr lang="ja-JP" altLang="en-US" dirty="0" smtClean="0"/>
              <a:t>けど</a:t>
            </a:r>
            <a:endParaRPr lang="en-US" altLang="ja-JP" dirty="0" smtClean="0"/>
          </a:p>
          <a:p>
            <a:r>
              <a:rPr lang="ja-JP" altLang="en-US" dirty="0" smtClean="0"/>
              <a:t>    ただ</a:t>
            </a:r>
            <a:r>
              <a:rPr lang="ja-JP" altLang="en-US" dirty="0"/>
              <a:t>の和分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正方形/長方形 64"/>
              <p:cNvSpPr/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5" name="正方形/長方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2425700"/>
                <a:ext cx="9569415" cy="7146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正方形/長方形 65"/>
              <p:cNvSpPr/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6" name="正方形/長方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6" y="3285067"/>
                <a:ext cx="9569415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4144434"/>
                <a:ext cx="9683998" cy="714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正方形/長方形 67"/>
              <p:cNvSpPr/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0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num>
                                    <m:den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8" name="正方形/長方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6" y="5003800"/>
                <a:ext cx="9683998" cy="7146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正方形/長方形 68"/>
          <p:cNvSpPr/>
          <p:nvPr/>
        </p:nvSpPr>
        <p:spPr>
          <a:xfrm rot="5400000">
            <a:off x="4265604" y="5758935"/>
            <a:ext cx="5501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smtClean="0"/>
              <a:t>…</a:t>
            </a:r>
            <a:endParaRPr lang="en-US" altLang="ja-JP" sz="4000" b="1" dirty="0"/>
          </a:p>
        </p:txBody>
      </p:sp>
    </p:spTree>
    <p:extLst>
      <p:ext uri="{BB962C8B-B14F-4D97-AF65-F5344CB8AC3E}">
        <p14:creationId xmlns:p14="http://schemas.microsoft.com/office/powerpoint/2010/main" val="12125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グループ化 54"/>
          <p:cNvGrpSpPr/>
          <p:nvPr/>
        </p:nvGrpSpPr>
        <p:grpSpPr>
          <a:xfrm>
            <a:off x="4169682" y="2800350"/>
            <a:ext cx="3810000" cy="3810000"/>
            <a:chOff x="7372350" y="2988945"/>
            <a:chExt cx="3810000" cy="3810000"/>
          </a:xfrm>
        </p:grpSpPr>
        <p:grpSp>
          <p:nvGrpSpPr>
            <p:cNvPr id="50" name="グループ化 49"/>
            <p:cNvGrpSpPr/>
            <p:nvPr/>
          </p:nvGrpSpPr>
          <p:grpSpPr>
            <a:xfrm>
              <a:off x="7461477" y="3091198"/>
              <a:ext cx="3647935" cy="3657465"/>
              <a:chOff x="7642452" y="3481723"/>
              <a:chExt cx="3647935" cy="3657465"/>
            </a:xfrm>
          </p:grpSpPr>
          <p:pic>
            <p:nvPicPr>
              <p:cNvPr id="18" name="図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図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図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図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図 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" name="図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" name="図 4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8" name="図 4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" name="図 4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1" name="正方形/長方形 50"/>
            <p:cNvSpPr/>
            <p:nvPr/>
          </p:nvSpPr>
          <p:spPr>
            <a:xfrm>
              <a:off x="7372350" y="305752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7372350" y="628967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/>
            <p:cNvSpPr/>
            <p:nvPr/>
          </p:nvSpPr>
          <p:spPr>
            <a:xfrm rot="5400000">
              <a:off x="576707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/>
            <p:cNvSpPr/>
            <p:nvPr/>
          </p:nvSpPr>
          <p:spPr>
            <a:xfrm rot="5400000">
              <a:off x="901319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455" y="161358"/>
            <a:ext cx="11473211" cy="733270"/>
          </a:xfrm>
        </p:spPr>
        <p:txBody>
          <a:bodyPr/>
          <a:lstStyle/>
          <a:p>
            <a:r>
              <a:rPr lang="ja-JP" altLang="en-US" dirty="0"/>
              <a:t>離散フーリエ変換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2D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630455" y="826882"/>
            <a:ext cx="10656726" cy="1818469"/>
            <a:chOff x="147642" y="2170151"/>
            <a:chExt cx="10656726" cy="1818469"/>
          </a:xfrm>
        </p:grpSpPr>
        <p:sp>
          <p:nvSpPr>
            <p:cNvPr id="9" name="角丸四角形 8"/>
            <p:cNvSpPr/>
            <p:nvPr/>
          </p:nvSpPr>
          <p:spPr>
            <a:xfrm>
              <a:off x="147642" y="2170151"/>
              <a:ext cx="10656726" cy="1818469"/>
            </a:xfrm>
            <a:prstGeom prst="roundRect">
              <a:avLst>
                <a:gd name="adj" fmla="val 941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147642" y="2201391"/>
              <a:ext cx="10281049" cy="1644181"/>
              <a:chOff x="147642" y="2201391"/>
              <a:chExt cx="10281049" cy="16441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正方形/長方形 10"/>
                  <p:cNvSpPr/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正方形/長方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6635" y="2673520"/>
                    <a:ext cx="4232056" cy="113114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テキスト ボックス 11"/>
              <p:cNvSpPr txBox="1"/>
              <p:nvPr/>
            </p:nvSpPr>
            <p:spPr>
              <a:xfrm>
                <a:off x="255848" y="2264468"/>
                <a:ext cx="2372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フーリエ変換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196635" y="2201391"/>
                <a:ext cx="268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逆フーリエ変換 </a:t>
                </a:r>
                <a:r>
                  <a:rPr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: </a:t>
                </a:r>
                <a:endParaRPr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正方形/長方形 13"/>
                  <p:cNvSpPr/>
                  <p:nvPr/>
                </p:nvSpPr>
                <p:spPr>
                  <a:xfrm>
                    <a:off x="147642" y="2673520"/>
                    <a:ext cx="5135573" cy="11720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17100">
                      <a:spcBef>
                        <a:spcPts val="12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𝑢𝑣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</a:rPr>
                                <m:t>𝑊𝐻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𝑊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𝑥𝑦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メイリオ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38" name="正方形/長方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642" y="2673520"/>
                    <a:ext cx="4318555" cy="99213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グループ化 3"/>
          <p:cNvGrpSpPr/>
          <p:nvPr/>
        </p:nvGrpSpPr>
        <p:grpSpPr>
          <a:xfrm>
            <a:off x="972459" y="3356118"/>
            <a:ext cx="2761341" cy="2761464"/>
            <a:chOff x="1645559" y="2789516"/>
            <a:chExt cx="3561120" cy="3561278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3973156"/>
              <a:ext cx="1189394" cy="1189394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5161400"/>
              <a:ext cx="1189394" cy="1189394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3973156"/>
              <a:ext cx="1189394" cy="1189394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5161400"/>
              <a:ext cx="1189394" cy="1189394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3973156"/>
              <a:ext cx="1189394" cy="1189394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5161400"/>
              <a:ext cx="1189394" cy="1189394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559" y="2789516"/>
              <a:ext cx="1189394" cy="1189394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835" y="2789516"/>
              <a:ext cx="1189394" cy="1189394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285" y="2789516"/>
              <a:ext cx="1189394" cy="1189394"/>
            </a:xfrm>
            <a:prstGeom prst="rect">
              <a:avLst/>
            </a:prstGeom>
          </p:spPr>
        </p:pic>
      </p:grpSp>
      <p:sp>
        <p:nvSpPr>
          <p:cNvPr id="6" name="左中かっこ 5"/>
          <p:cNvSpPr/>
          <p:nvPr/>
        </p:nvSpPr>
        <p:spPr>
          <a:xfrm>
            <a:off x="812324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左中かっこ 29"/>
          <p:cNvSpPr/>
          <p:nvPr/>
        </p:nvSpPr>
        <p:spPr>
          <a:xfrm rot="5400000">
            <a:off x="2303897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5780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2109549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/>
              <a:t>W</a:t>
            </a:r>
            <a:endParaRPr lang="ja-JP" alt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7715522" y="4056637"/>
                <a:ext cx="4276469" cy="2011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縦横方向に周期</a:t>
                </a:r>
                <a:r>
                  <a:rPr lang="en-US" altLang="ja-JP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H/W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で繰り返す離散値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を，離散値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に変換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は複素数列．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ただし，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は画像（実数列）のことが多い</a:t>
                </a:r>
                <a:endParaRPr lang="en-US" altLang="ja-JP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522" y="4056637"/>
                <a:ext cx="4276469" cy="2011513"/>
              </a:xfrm>
              <a:prstGeom prst="rect">
                <a:avLst/>
              </a:prstGeom>
              <a:blipFill>
                <a:blip r:embed="rId6"/>
                <a:stretch>
                  <a:fillRect l="-1569" t="-1818" b="-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987187" y="6101446"/>
                <a:ext cx="970970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87" y="6101446"/>
                <a:ext cx="970970" cy="756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左中かっこ 56"/>
          <p:cNvSpPr/>
          <p:nvPr/>
        </p:nvSpPr>
        <p:spPr>
          <a:xfrm rot="5400000">
            <a:off x="6047676" y="2855661"/>
            <a:ext cx="89141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853328" y="2892907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/>
              <a:t>W</a:t>
            </a:r>
            <a:endParaRPr lang="ja-JP" altLang="en-US" sz="28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5563145" y="6150114"/>
                <a:ext cx="99854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45" y="6150114"/>
                <a:ext cx="99854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左中かっこ 59"/>
          <p:cNvSpPr/>
          <p:nvPr/>
        </p:nvSpPr>
        <p:spPr>
          <a:xfrm>
            <a:off x="4488974" y="4282145"/>
            <a:ext cx="140175" cy="901700"/>
          </a:xfrm>
          <a:prstGeom prst="leftBrace">
            <a:avLst>
              <a:gd name="adj1" fmla="val 145933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942430" y="450399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i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endParaRPr lang="ja-JP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6924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3" y="346761"/>
            <a:ext cx="1364457" cy="136445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96" y="2141817"/>
            <a:ext cx="1371600" cy="136445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1222466" y="2445161"/>
                <a:ext cx="99854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66" y="2445161"/>
                <a:ext cx="99854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1169488" y="614502"/>
                <a:ext cx="970970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4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ja-JP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88" y="614502"/>
                <a:ext cx="970970" cy="756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415460" y="440572"/>
                <a:ext cx="4330801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ja-JP" sz="2400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/>
                            </a:rPr>
                            <m:t>𝑣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sz="2400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𝑢𝑣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𝑥𝑢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𝑦𝑣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𝐻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60" y="440572"/>
                <a:ext cx="4330801" cy="11311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は定数（直流成分）の係数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は，画像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区間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において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『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縦に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</a:t>
                </a:r>
                <a:r>
                  <a:rPr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・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横に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v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回振動する正弦波画像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』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の係数</a:t>
                </a:r>
                <a:endParaRPr lang="en-US" altLang="ja-JP" sz="2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U=v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=N/2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がもっとも高周波で，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N-1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</a:t>
                </a:r>
                <a:r>
                  <a:rPr lang="en-US" altLang="ja-JP" sz="2400" i="1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</a:t>
                </a:r>
                <a:r>
                  <a:rPr lang="en-US" altLang="ja-JP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=1</a:t>
                </a:r>
                <a:r>
                  <a:rPr lang="ja-JP" altLang="en-US" sz="2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の正弦波と同じ周波数</a:t>
                </a:r>
                <a:r>
                  <a:rPr lang="ja-JP" altLang="en-US" sz="20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（位相は逆）</a:t>
                </a:r>
                <a:endParaRPr lang="en-US" altLang="ja-JP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55" y="4017846"/>
                <a:ext cx="6405445" cy="2125325"/>
              </a:xfrm>
              <a:prstGeom prst="rect">
                <a:avLst/>
              </a:prstGeom>
              <a:blipFill rotWithShape="0">
                <a:blip r:embed="rId8"/>
                <a:stretch>
                  <a:fillRect l="-1237" t="-1719" r="-761" b="-57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3" descr="C:\MyProgram\ToyCodes\FourieTransform\MapDef\sin_u16_v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4" descr="C:\MyProgram\ToyCodes\FourieTransform\MapDef\sin_u30_v0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5" descr="C:\MyProgram\ToyCodes\FourieTransform\MapDef\sin_u31_v0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92161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9" descr="C:\MyProgram\ToyCodes\FourieTransform\MapDef\sin_u16_v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0" descr="C:\MyProgram\ToyCodes\FourieTransform\MapDef\sin_u30_v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4417056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1" descr="C:\MyProgram\ToyCodes\FourieTransform\MapDef\sin_u31_v1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44186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5" descr="C:\MyProgram\ToyCodes\FourieTransform\MapDef\sin_u16_v2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6" descr="C:\MyProgram\ToyCodes\FourieTransform\MapDef\sin_u30_v2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912503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7" descr="C:\MyProgram\ToyCodes\FourieTransform\MapDef\sin_u31_v2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926022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78" descr="C:\MyProgram\ToyCodes\FourieTransform\MapDef\sin_u0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1" descr="C:\MyProgram\ToyCodes\FourieTransform\MapDef\sin_u16_v16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2" descr="C:\MyProgram\ToyCodes\FourieTransform\MapDef\sin_u30_v16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3" descr="C:\MyProgram\ToyCodes\FourieTransform\MapDef\sin_u31_v16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3293649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4" descr="C:\MyProgram\ToyCodes\FourieTransform\MapDef\sin_u0_v3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5" descr="C:\MyProgram\ToyCodes\FourieTransform\MapDef\sin_u1_v30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6" descr="C:\MyProgram\ToyCodes\FourieTransform\MapDef\sin_u2_v30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7" descr="C:\MyProgram\ToyCodes\FourieTransform\MapDef\sin_u16_v30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8" descr="C:\MyProgram\ToyCodes\FourieTransform\MapDef\sin_u30_v30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672724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9" descr="C:\MyProgram\ToyCodes\FourieTransform\MapDef\sin_u31_v30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658571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0" descr="C:\MyProgram\ToyCodes\FourieTransform\MapDef\sin_u0_v31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1" descr="C:\MyProgram\ToyCodes\FourieTransform\MapDef\sin_u1_v31.bmp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1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2" descr="C:\MyProgram\ToyCodes\FourieTransform\MapDef\sin_u2_v31.bmp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86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3" descr="C:\MyProgram\ToyCodes\FourieTransform\MapDef\sin_u16_v31.bmp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105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4" descr="C:\MyProgram\ToyCodes\FourieTransform\MapDef\sin_u30_v31.bmp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560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95" descr="C:\MyProgram\ToyCodes\FourieTransform\MapDef\sin_u31_v31.bmp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27" y="2168170"/>
            <a:ext cx="442622" cy="4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b="0" i="1" dirty="0" smtClean="0">
                    <a:latin typeface="Cambria Math" panose="02040503050406030204" pitchFamily="18" charset="0"/>
                  </a:rPr>
                  <a:t>W=H = 32</a:t>
                </a:r>
                <a:r>
                  <a:rPr lang="ja-JP" altLang="en-US" sz="2400" b="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のときの</a:t>
                </a:r>
                <a:endParaRPr lang="en-US" altLang="ja-JP" sz="2400" b="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𝑥𝑢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𝑦𝑣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i="1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49" y="495476"/>
                <a:ext cx="3005503" cy="1291507"/>
              </a:xfrm>
              <a:prstGeom prst="rect">
                <a:avLst/>
              </a:prstGeom>
              <a:blipFill rotWithShape="0">
                <a:blip r:embed="rId42"/>
                <a:stretch>
                  <a:fillRect l="-3043" t="-61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/>
          <p:nvPr/>
        </p:nvCxnSpPr>
        <p:spPr>
          <a:xfrm>
            <a:off x="7796574" y="5448300"/>
            <a:ext cx="395287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7966664" y="1957614"/>
            <a:ext cx="0" cy="365034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/>
          <p:cNvSpPr/>
          <p:nvPr/>
        </p:nvSpPr>
        <p:spPr>
          <a:xfrm>
            <a:off x="809872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867657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9222675" y="547681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980052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1042917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/>
          </a:p>
        </p:txBody>
      </p:sp>
      <p:sp>
        <p:nvSpPr>
          <p:cNvPr id="124" name="正方形/長方形 123"/>
          <p:cNvSpPr/>
          <p:nvPr/>
        </p:nvSpPr>
        <p:spPr>
          <a:xfrm>
            <a:off x="10975275" y="547681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/>
          </a:p>
        </p:txBody>
      </p:sp>
      <p:sp>
        <p:nvSpPr>
          <p:cNvPr id="125" name="正方形/長方形 124"/>
          <p:cNvSpPr/>
          <p:nvPr/>
        </p:nvSpPr>
        <p:spPr>
          <a:xfrm>
            <a:off x="7658461" y="497389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lang="ja-JP" altLang="en-US" dirty="0"/>
          </a:p>
        </p:txBody>
      </p:sp>
      <p:sp>
        <p:nvSpPr>
          <p:cNvPr id="126" name="正方形/長方形 125"/>
          <p:cNvSpPr/>
          <p:nvPr/>
        </p:nvSpPr>
        <p:spPr>
          <a:xfrm>
            <a:off x="7658461" y="447097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lang="ja-JP" altLang="en-US" dirty="0"/>
          </a:p>
        </p:txBody>
      </p:sp>
      <p:sp>
        <p:nvSpPr>
          <p:cNvPr id="127" name="正方形/長方形 126"/>
          <p:cNvSpPr/>
          <p:nvPr/>
        </p:nvSpPr>
        <p:spPr>
          <a:xfrm>
            <a:off x="7658461" y="396043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lang="ja-JP" altLang="en-US" dirty="0"/>
          </a:p>
        </p:txBody>
      </p:sp>
      <p:sp>
        <p:nvSpPr>
          <p:cNvPr id="128" name="正方形/長方形 127"/>
          <p:cNvSpPr/>
          <p:nvPr/>
        </p:nvSpPr>
        <p:spPr>
          <a:xfrm>
            <a:off x="7515795" y="333559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lang="ja-JP" altLang="en-US" dirty="0"/>
          </a:p>
        </p:txBody>
      </p:sp>
      <p:sp>
        <p:nvSpPr>
          <p:cNvPr id="129" name="正方形/長方形 128"/>
          <p:cNvSpPr/>
          <p:nvPr/>
        </p:nvSpPr>
        <p:spPr>
          <a:xfrm>
            <a:off x="7515795" y="272599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30</a:t>
            </a:r>
            <a:endParaRPr lang="ja-JP" altLang="en-US" dirty="0"/>
          </a:p>
        </p:txBody>
      </p:sp>
      <p:sp>
        <p:nvSpPr>
          <p:cNvPr id="130" name="正方形/長方形 129"/>
          <p:cNvSpPr/>
          <p:nvPr/>
        </p:nvSpPr>
        <p:spPr>
          <a:xfrm>
            <a:off x="7515795" y="222307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31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正方形/長方形 130"/>
              <p:cNvSpPr/>
              <p:nvPr/>
            </p:nvSpPr>
            <p:spPr>
              <a:xfrm>
                <a:off x="11668267" y="5274520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1" name="正方形/長方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267" y="5274520"/>
                <a:ext cx="523733" cy="584775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7560724" y="1602406"/>
                <a:ext cx="512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24" y="1602406"/>
                <a:ext cx="512512" cy="584775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テキスト ボックス 132"/>
          <p:cNvSpPr txBox="1"/>
          <p:nvPr/>
        </p:nvSpPr>
        <p:spPr>
          <a:xfrm>
            <a:off x="2644213" y="2562337"/>
            <a:ext cx="256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係数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34" name="直線矢印コネクタ 133"/>
          <p:cNvCxnSpPr/>
          <p:nvPr/>
        </p:nvCxnSpPr>
        <p:spPr>
          <a:xfrm>
            <a:off x="909545" y="3536043"/>
            <a:ext cx="165839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/>
          <p:nvPr/>
        </p:nvCxnSpPr>
        <p:spPr>
          <a:xfrm flipV="1">
            <a:off x="992550" y="1976120"/>
            <a:ext cx="0" cy="166878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正方形/長方形 140"/>
              <p:cNvSpPr/>
              <p:nvPr/>
            </p:nvSpPr>
            <p:spPr>
              <a:xfrm>
                <a:off x="2511567" y="3267920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67" y="3267920"/>
                <a:ext cx="523733" cy="584775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正方形/長方形 141"/>
              <p:cNvSpPr/>
              <p:nvPr/>
            </p:nvSpPr>
            <p:spPr>
              <a:xfrm>
                <a:off x="563024" y="1729406"/>
                <a:ext cx="5125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4" y="1729406"/>
                <a:ext cx="512512" cy="584775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正方形/長方形 142"/>
              <p:cNvSpPr/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は上の 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(</a:t>
                </a:r>
                <a:r>
                  <a:rPr lang="en-US" altLang="ja-JP" i="1" dirty="0" err="1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u,v</a:t>
                </a:r>
                <a:r>
                  <a:rPr lang="en-US" altLang="ja-JP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)</a:t>
                </a:r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番目の画像の係数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3" name="正方形/長方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5921494"/>
                <a:ext cx="3708579" cy="381515"/>
              </a:xfrm>
              <a:prstGeom prst="rect">
                <a:avLst/>
              </a:prstGeom>
              <a:blipFill rotWithShape="0">
                <a:blip r:embed="rId47"/>
                <a:stretch>
                  <a:fillRect t="-3175" r="-822" b="-253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/>
              <p:cNvSpPr/>
              <p:nvPr/>
            </p:nvSpPr>
            <p:spPr>
              <a:xfrm>
                <a:off x="7898650" y="6353294"/>
                <a:ext cx="261372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/>
                  <a:t>実際は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は複素数画像</a:t>
                </a:r>
                <a:endParaRPr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4" name="正方形/長方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0" y="6353294"/>
                <a:ext cx="2613729" cy="381515"/>
              </a:xfrm>
              <a:prstGeom prst="rect">
                <a:avLst/>
              </a:prstGeom>
              <a:blipFill rotWithShape="0">
                <a:blip r:embed="rId48"/>
                <a:stretch>
                  <a:fillRect l="-2103" t="-14286" r="-1636" b="-269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9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8661400" y="996950"/>
            <a:ext cx="3810000" cy="3810000"/>
            <a:chOff x="7372350" y="2988945"/>
            <a:chExt cx="3810000" cy="3810000"/>
          </a:xfrm>
        </p:grpSpPr>
        <p:grpSp>
          <p:nvGrpSpPr>
            <p:cNvPr id="25" name="グループ化 24"/>
            <p:cNvGrpSpPr/>
            <p:nvPr/>
          </p:nvGrpSpPr>
          <p:grpSpPr>
            <a:xfrm>
              <a:off x="7461477" y="3091198"/>
              <a:ext cx="3647935" cy="3657465"/>
              <a:chOff x="7642452" y="3481723"/>
              <a:chExt cx="3647935" cy="3657465"/>
            </a:xfrm>
          </p:grpSpPr>
          <p:pic>
            <p:nvPicPr>
              <p:cNvPr id="30" name="図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図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図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図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図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図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図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図 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" name="図 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34817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43961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図 4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5310523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図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2452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図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07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7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図 4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6124" y="6224925"/>
                <a:ext cx="914263" cy="91426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正方形/長方形 25"/>
            <p:cNvSpPr/>
            <p:nvPr/>
          </p:nvSpPr>
          <p:spPr>
            <a:xfrm>
              <a:off x="7372350" y="305752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7372350" y="628967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 rot="5400000">
              <a:off x="576707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/>
            <p:cNvSpPr/>
            <p:nvPr/>
          </p:nvSpPr>
          <p:spPr>
            <a:xfrm rot="5400000">
              <a:off x="9013190" y="4646295"/>
              <a:ext cx="381000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66700"/>
            <a:ext cx="11473211" cy="733270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Shift</a:t>
            </a:r>
            <a:r>
              <a:rPr kumimoji="1" lang="ja-JP" altLang="en-US" dirty="0" smtClean="0"/>
              <a:t>の話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599" y="5219700"/>
            <a:ext cx="11518901" cy="146620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フーリエ変換を実装すると，ピークが端に来る変換結果になる</a:t>
            </a:r>
            <a:endParaRPr kumimoji="1" lang="en-US" altLang="ja-JP" sz="2400" dirty="0" smtClean="0"/>
          </a:p>
          <a:p>
            <a:pPr lvl="1"/>
            <a:r>
              <a:rPr lang="ja-JP" altLang="en-US" sz="2000" b="1" dirty="0" smtClean="0">
                <a:solidFill>
                  <a:srgbClr val="00B050"/>
                </a:solidFill>
              </a:rPr>
              <a:t>上図緑四角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これは間違いじゃない 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低周波成分を中心においたほうが分かりやすいので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上図赤四角</a:t>
            </a:r>
            <a:r>
              <a:rPr lang="ja-JP" altLang="en-US" sz="2000" dirty="0" smtClean="0"/>
              <a:t>の位置を出力することが多い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この</a:t>
            </a:r>
            <a:r>
              <a:rPr lang="en-US" altLang="ja-JP" sz="2000" dirty="0" smtClean="0"/>
              <a:t>shift</a:t>
            </a:r>
            <a:r>
              <a:rPr lang="ja-JP" altLang="en-US" sz="2000" dirty="0" smtClean="0"/>
              <a:t>を行なう関数が用意されていることも </a:t>
            </a:r>
            <a:r>
              <a:rPr lang="en-US" altLang="ja-JP" sz="2000" dirty="0" smtClean="0">
                <a:sym typeface="Wingdings" panose="05000000000000000000" pitchFamily="2" charset="2"/>
              </a:rPr>
              <a:t> </a:t>
            </a:r>
            <a:r>
              <a:rPr lang="en-US" altLang="ja-JP" sz="2000" dirty="0" err="1" smtClean="0"/>
              <a:t>np.fft.ifftshift</a:t>
            </a:r>
            <a:r>
              <a:rPr lang="en-US" altLang="ja-JP" sz="2000" dirty="0"/>
              <a:t>()</a:t>
            </a:r>
            <a:endParaRPr lang="en-US" altLang="ja-JP" sz="2000" dirty="0" smtClean="0"/>
          </a:p>
          <a:p>
            <a:pPr lvl="1"/>
            <a:endParaRPr kumimoji="1" lang="ja-JP" altLang="en-US" sz="2000" dirty="0"/>
          </a:p>
        </p:txBody>
      </p:sp>
      <p:grpSp>
        <p:nvGrpSpPr>
          <p:cNvPr id="46" name="グループ化 45"/>
          <p:cNvGrpSpPr/>
          <p:nvPr/>
        </p:nvGrpSpPr>
        <p:grpSpPr>
          <a:xfrm>
            <a:off x="5290898" y="1064107"/>
            <a:ext cx="3468020" cy="3224675"/>
            <a:chOff x="5011498" y="810107"/>
            <a:chExt cx="3468020" cy="3224675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5718177" y="1273318"/>
              <a:ext cx="2761341" cy="2761464"/>
              <a:chOff x="1645559" y="2789516"/>
              <a:chExt cx="3561120" cy="3561278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397315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0" name="図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5161400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559" y="278951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9835" y="2789516"/>
                <a:ext cx="1189394" cy="1189394"/>
              </a:xfrm>
              <a:prstGeom prst="rect">
                <a:avLst/>
              </a:prstGeom>
            </p:spPr>
          </p:pic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285" y="2789516"/>
                <a:ext cx="1189394" cy="1189394"/>
              </a:xfrm>
              <a:prstGeom prst="rect">
                <a:avLst/>
              </a:prstGeom>
            </p:spPr>
          </p:pic>
        </p:grpSp>
        <p:sp>
          <p:nvSpPr>
            <p:cNvPr id="14" name="左中かっこ 13"/>
            <p:cNvSpPr/>
            <p:nvPr/>
          </p:nvSpPr>
          <p:spPr>
            <a:xfrm>
              <a:off x="5558042" y="2199345"/>
              <a:ext cx="140175" cy="901700"/>
            </a:xfrm>
            <a:prstGeom prst="leftBrace">
              <a:avLst>
                <a:gd name="adj1" fmla="val 145933"/>
                <a:gd name="adj2" fmla="val 50000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左中かっこ 14"/>
            <p:cNvSpPr/>
            <p:nvPr/>
          </p:nvSpPr>
          <p:spPr>
            <a:xfrm rot="5400000">
              <a:off x="7049615" y="772861"/>
              <a:ext cx="89141" cy="901700"/>
            </a:xfrm>
            <a:prstGeom prst="leftBrace">
              <a:avLst>
                <a:gd name="adj1" fmla="val 145933"/>
                <a:gd name="adj2" fmla="val 50000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011498" y="2421192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b="1" i="1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H</a:t>
              </a:r>
              <a:endParaRPr lang="ja-JP" altLang="en-US" sz="2800" b="1" i="1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855267" y="810107"/>
              <a:ext cx="510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800" b="1" i="1" dirty="0"/>
                <a:t>W</a:t>
              </a:r>
              <a:endParaRPr lang="ja-JP" altLang="en-US" sz="2800" b="1" i="1" dirty="0"/>
            </a:p>
          </p:txBody>
        </p:sp>
      </p:grpSp>
      <p:grpSp>
        <p:nvGrpSpPr>
          <p:cNvPr id="47" name="グループ化 46"/>
          <p:cNvGrpSpPr/>
          <p:nvPr/>
        </p:nvGrpSpPr>
        <p:grpSpPr>
          <a:xfrm>
            <a:off x="425260" y="1067660"/>
            <a:ext cx="4193465" cy="1490332"/>
            <a:chOff x="114110" y="2771726"/>
            <a:chExt cx="5080464" cy="1805566"/>
          </a:xfrm>
        </p:grpSpPr>
        <p:grpSp>
          <p:nvGrpSpPr>
            <p:cNvPr id="48" name="グループ化 47"/>
            <p:cNvGrpSpPr/>
            <p:nvPr/>
          </p:nvGrpSpPr>
          <p:grpSpPr>
            <a:xfrm>
              <a:off x="37920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正方形/長方形 88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0" name="正方形/長方形 89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4" name="正方形/長方形 93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5" name="正方形/長方形 94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6" name="正方形/長方形 95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7" name="正方形/長方形 96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8" name="正方形/長方形 97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9" name="正方形/長方形 98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1" name="正方形/長方形 100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49" name="グループ化 48"/>
            <p:cNvGrpSpPr/>
            <p:nvPr/>
          </p:nvGrpSpPr>
          <p:grpSpPr>
            <a:xfrm>
              <a:off x="34081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5" name="正方形/長方形 74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0" name="グループ化 49"/>
            <p:cNvGrpSpPr/>
            <p:nvPr/>
          </p:nvGrpSpPr>
          <p:grpSpPr>
            <a:xfrm>
              <a:off x="1896850" y="3412879"/>
              <a:ext cx="1503576" cy="947896"/>
              <a:chOff x="1344399" y="4047879"/>
              <a:chExt cx="2568656" cy="94789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1" name="正方形/長方形 60"/>
              <p:cNvSpPr/>
              <p:nvPr/>
            </p:nvSpPr>
            <p:spPr>
              <a:xfrm>
                <a:off x="1898732" y="4438651"/>
                <a:ext cx="183407" cy="5571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1344399" y="4933299"/>
                <a:ext cx="183407" cy="62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" name="正方形/長方形 62"/>
              <p:cNvSpPr/>
              <p:nvPr/>
            </p:nvSpPr>
            <p:spPr>
              <a:xfrm>
                <a:off x="1532548" y="4835526"/>
                <a:ext cx="183407" cy="160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1715641" y="4708525"/>
                <a:ext cx="183407" cy="2872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2081824" y="4591050"/>
                <a:ext cx="183407" cy="4047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2264916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2448008" y="4047879"/>
                <a:ext cx="183407" cy="94789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3180376" y="4305299"/>
                <a:ext cx="183407" cy="6904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2631100" y="4273550"/>
                <a:ext cx="183407" cy="7222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2814191" y="4498975"/>
                <a:ext cx="183407" cy="49679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2997284" y="4171752"/>
                <a:ext cx="183407" cy="8240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3363469" y="4686300"/>
                <a:ext cx="183407" cy="309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3546560" y="4500283"/>
                <a:ext cx="183407" cy="49549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3729648" y="4748027"/>
                <a:ext cx="183407" cy="24774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51" name="直線矢印コネクタ 50"/>
            <p:cNvCxnSpPr/>
            <p:nvPr/>
          </p:nvCxnSpPr>
          <p:spPr>
            <a:xfrm>
              <a:off x="225425" y="4360774"/>
              <a:ext cx="49307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flipV="1">
              <a:off x="189838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1831785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1462166" y="2771726"/>
                  <a:ext cx="491738" cy="46166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166" y="2771726"/>
                  <a:ext cx="49173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463" r="-2985" b="-41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線矢印コネクタ 54"/>
            <p:cNvCxnSpPr/>
            <p:nvPr/>
          </p:nvCxnSpPr>
          <p:spPr>
            <a:xfrm flipV="1">
              <a:off x="3404927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19365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038160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177985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141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4851210" y="37595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</p:grpSp>
      <p:grpSp>
        <p:nvGrpSpPr>
          <p:cNvPr id="158" name="グループ化 157"/>
          <p:cNvGrpSpPr/>
          <p:nvPr/>
        </p:nvGrpSpPr>
        <p:grpSpPr>
          <a:xfrm>
            <a:off x="340232" y="2956837"/>
            <a:ext cx="4282568" cy="1518855"/>
            <a:chOff x="6309232" y="2737170"/>
            <a:chExt cx="5188414" cy="1840122"/>
          </a:xfrm>
        </p:grpSpPr>
        <p:grpSp>
          <p:nvGrpSpPr>
            <p:cNvPr id="103" name="グループ化 102"/>
            <p:cNvGrpSpPr/>
            <p:nvPr/>
          </p:nvGrpSpPr>
          <p:grpSpPr>
            <a:xfrm>
              <a:off x="816817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" name="正方形/長方形 103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7" name="正方形/長方形 106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8" name="正方形/長方形 107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9" name="正方形/長方形 108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1" name="正方形/長方形 110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2" name="正方形/長方形 111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3" name="正方形/長方形 112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4" name="正方形/長方形 113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5" name="正方形/長方形 114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6" name="正方形/長方形 115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7" name="正方形/長方形 116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18" name="直線矢印コネクタ 117"/>
            <p:cNvCxnSpPr/>
            <p:nvPr/>
          </p:nvCxnSpPr>
          <p:spPr>
            <a:xfrm flipV="1">
              <a:off x="8169711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テキスト ボックス 118"/>
            <p:cNvSpPr txBox="1"/>
            <p:nvPr/>
          </p:nvSpPr>
          <p:spPr>
            <a:xfrm>
              <a:off x="8103107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0</a:t>
              </a:r>
              <a:endParaRPr lang="ja-JP" alt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正方形/長方形 119"/>
                <p:cNvSpPr/>
                <p:nvPr/>
              </p:nvSpPr>
              <p:spPr>
                <a:xfrm>
                  <a:off x="7366538" y="2737170"/>
                  <a:ext cx="707117" cy="58477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marL="17100"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sz="3200" dirty="0"/>
                </a:p>
              </p:txBody>
            </p:sp>
          </mc:Choice>
          <mc:Fallback xmlns="">
            <p:sp>
              <p:nvSpPr>
                <p:cNvPr id="120" name="正方形/長方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538" y="2737170"/>
                  <a:ext cx="707117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5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線矢印コネクタ 120"/>
            <p:cNvCxnSpPr/>
            <p:nvPr/>
          </p:nvCxnSpPr>
          <p:spPr>
            <a:xfrm flipV="1">
              <a:off x="9676249" y="3188707"/>
              <a:ext cx="0" cy="13201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/>
            <p:cNvSpPr txBox="1"/>
            <p:nvPr/>
          </p:nvSpPr>
          <p:spPr>
            <a:xfrm>
              <a:off x="82078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 smtClean="0"/>
                <a:t>1</a:t>
              </a:r>
              <a:endParaRPr lang="ja-JP" altLang="en-US" sz="1000" dirty="0"/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8309482" y="433107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00" dirty="0"/>
                <a:t>2</a:t>
              </a:r>
              <a:endParaRPr lang="ja-JP" altLang="en-US" sz="1000" dirty="0"/>
            </a:p>
          </p:txBody>
        </p:sp>
        <p:sp>
          <p:nvSpPr>
            <p:cNvPr id="124" name="テキスト ボックス 123"/>
            <p:cNvSpPr txBox="1"/>
            <p:nvPr/>
          </p:nvSpPr>
          <p:spPr>
            <a:xfrm>
              <a:off x="9449307" y="4337421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700" dirty="0" smtClean="0"/>
                <a:t>N-1</a:t>
              </a:r>
              <a:endParaRPr lang="ja-JP" altLang="en-US" sz="700" dirty="0"/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630923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11154282" y="36960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…</a:t>
              </a:r>
              <a:endParaRPr lang="ja-JP" altLang="en-US" dirty="0"/>
            </a:p>
          </p:txBody>
        </p:sp>
        <p:grpSp>
          <p:nvGrpSpPr>
            <p:cNvPr id="127" name="グループ化 126"/>
            <p:cNvGrpSpPr/>
            <p:nvPr/>
          </p:nvGrpSpPr>
          <p:grpSpPr>
            <a:xfrm>
              <a:off x="66505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8" name="正方形/長方形 127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9" name="正方形/長方形 128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0" name="正方形/長方形 129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1" name="正方形/長方形 130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2" name="正方形/長方形 131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3" name="正方形/長方形 132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4" name="正方形/長方形 133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5" name="正方形/長方形 134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6" name="正方形/長方形 135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7" name="正方形/長方形 136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8" name="正方形/長方形 137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9" name="正方形/長方形 138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0" name="正方形/長方形 139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1" name="正方形/長方形 140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42" name="グループ化 141"/>
            <p:cNvGrpSpPr/>
            <p:nvPr/>
          </p:nvGrpSpPr>
          <p:grpSpPr>
            <a:xfrm>
              <a:off x="9685822" y="3314700"/>
              <a:ext cx="1506543" cy="1046075"/>
              <a:chOff x="1344399" y="3949700"/>
              <a:chExt cx="2573724" cy="10460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3" name="正方形/長方形 142"/>
              <p:cNvSpPr/>
              <p:nvPr/>
            </p:nvSpPr>
            <p:spPr>
              <a:xfrm>
                <a:off x="189466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4" name="正方形/長方形 143"/>
              <p:cNvSpPr/>
              <p:nvPr/>
            </p:nvSpPr>
            <p:spPr>
              <a:xfrm>
                <a:off x="1344399" y="3949700"/>
                <a:ext cx="183407" cy="104607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5" name="正方形/長方形 144"/>
              <p:cNvSpPr/>
              <p:nvPr/>
            </p:nvSpPr>
            <p:spPr>
              <a:xfrm>
                <a:off x="1528480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6" name="正方形/長方形 145"/>
              <p:cNvSpPr/>
              <p:nvPr/>
            </p:nvSpPr>
            <p:spPr>
              <a:xfrm>
                <a:off x="17115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7" name="正方形/長方形 146"/>
              <p:cNvSpPr/>
              <p:nvPr/>
            </p:nvSpPr>
            <p:spPr>
              <a:xfrm>
                <a:off x="2081825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8" name="正方形/長方形 147"/>
              <p:cNvSpPr/>
              <p:nvPr/>
            </p:nvSpPr>
            <p:spPr>
              <a:xfrm>
                <a:off x="2264915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9" name="正方形/長方形 148"/>
              <p:cNvSpPr/>
              <p:nvPr/>
            </p:nvSpPr>
            <p:spPr>
              <a:xfrm>
                <a:off x="2448008" y="4937125"/>
                <a:ext cx="183407" cy="5864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0" name="正方形/長方形 149"/>
              <p:cNvSpPr/>
              <p:nvPr/>
            </p:nvSpPr>
            <p:spPr>
              <a:xfrm>
                <a:off x="2631100" y="4889500"/>
                <a:ext cx="183407" cy="106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1" name="正方形/長方形 150"/>
              <p:cNvSpPr/>
              <p:nvPr/>
            </p:nvSpPr>
            <p:spPr>
              <a:xfrm>
                <a:off x="2814190" y="4937125"/>
                <a:ext cx="183407" cy="58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2" name="正方形/長方形 151"/>
              <p:cNvSpPr/>
              <p:nvPr/>
            </p:nvSpPr>
            <p:spPr>
              <a:xfrm>
                <a:off x="3734716" y="4127500"/>
                <a:ext cx="183407" cy="8682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3" name="正方形/長方形 152"/>
              <p:cNvSpPr/>
              <p:nvPr/>
            </p:nvSpPr>
            <p:spPr>
              <a:xfrm>
                <a:off x="3548973" y="4810125"/>
                <a:ext cx="183407" cy="18564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4" name="正方形/長方形 153"/>
              <p:cNvSpPr/>
              <p:nvPr/>
            </p:nvSpPr>
            <p:spPr>
              <a:xfrm>
                <a:off x="3367295" y="4905375"/>
                <a:ext cx="183407" cy="904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5" name="正方形/長方形 154"/>
              <p:cNvSpPr/>
              <p:nvPr/>
            </p:nvSpPr>
            <p:spPr>
              <a:xfrm>
                <a:off x="3184263" y="4950054"/>
                <a:ext cx="183407" cy="457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3001230" y="4883150"/>
                <a:ext cx="183407" cy="11262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57" name="直線矢印コネクタ 156"/>
            <p:cNvCxnSpPr/>
            <p:nvPr/>
          </p:nvCxnSpPr>
          <p:spPr>
            <a:xfrm>
              <a:off x="6496747" y="4360774"/>
              <a:ext cx="49332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正方形/長方形 158"/>
          <p:cNvSpPr/>
          <p:nvPr/>
        </p:nvSpPr>
        <p:spPr>
          <a:xfrm>
            <a:off x="1851660" y="3238500"/>
            <a:ext cx="1280160" cy="1059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10101262" y="2457450"/>
            <a:ext cx="938213" cy="9477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10550842" y="2907030"/>
            <a:ext cx="938213" cy="94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2480310" y="3238500"/>
            <a:ext cx="1280160" cy="105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1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フーリエ変換の概要</a:t>
            </a:r>
            <a:endParaRPr lang="en-US" altLang="ja-JP" dirty="0" smtClean="0"/>
          </a:p>
          <a:p>
            <a:r>
              <a:rPr lang="ja-JP" altLang="en-US" dirty="0" smtClean="0"/>
              <a:t>フーリエ級数展開</a:t>
            </a:r>
            <a:endParaRPr lang="en-US" altLang="ja-JP" dirty="0" smtClean="0"/>
          </a:p>
          <a:p>
            <a:r>
              <a:rPr kumimoji="1" lang="ja-JP" altLang="en-US" dirty="0"/>
              <a:t>オイラ</a:t>
            </a:r>
            <a:r>
              <a:rPr kumimoji="1" lang="ja-JP" altLang="en-US" dirty="0" smtClean="0"/>
              <a:t>ーの式と複素数表現</a:t>
            </a:r>
            <a:endParaRPr kumimoji="1" lang="en-US" altLang="ja-JP" dirty="0" smtClean="0"/>
          </a:p>
          <a:p>
            <a:r>
              <a:rPr lang="ja-JP" altLang="en-US" dirty="0"/>
              <a:t>離散フーリエ</a:t>
            </a:r>
            <a:r>
              <a:rPr lang="ja-JP" altLang="en-US" dirty="0" smtClean="0"/>
              <a:t>変換</a:t>
            </a:r>
            <a:endParaRPr lang="en-US" altLang="ja-JP" dirty="0" smtClean="0"/>
          </a:p>
          <a:p>
            <a:r>
              <a:rPr lang="ja-JP" altLang="en-US" b="1" dirty="0" smtClean="0"/>
              <a:t>周波数フィルタリング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4456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39" y="1747967"/>
            <a:ext cx="3201286" cy="22509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8289" y="283483"/>
            <a:ext cx="11473211" cy="733270"/>
          </a:xfrm>
        </p:spPr>
        <p:txBody>
          <a:bodyPr/>
          <a:lstStyle/>
          <a:p>
            <a:r>
              <a:rPr lang="ja-JP" altLang="en-US" dirty="0" smtClean="0"/>
              <a:t>フーリエ変換と</a:t>
            </a:r>
            <a:r>
              <a:rPr lang="ja-JP" altLang="en-US" dirty="0"/>
              <a:t>は（音）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61200" y="1242415"/>
            <a:ext cx="5130800" cy="2897785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フーリエ</a:t>
            </a:r>
            <a:r>
              <a:rPr lang="ja-JP" altLang="en-US" sz="2000" dirty="0" smtClean="0"/>
              <a:t>変換後の関数は元信号に含まれる正弦波の量を示す</a:t>
            </a:r>
            <a:endParaRPr lang="en-US" altLang="ja-JP" sz="2000" dirty="0" smtClean="0"/>
          </a:p>
          <a:p>
            <a:r>
              <a:rPr lang="ja-JP" altLang="en-US" sz="2000" dirty="0" smtClean="0"/>
              <a:t>中央に</a:t>
            </a:r>
            <a:r>
              <a:rPr lang="ja-JP" altLang="en-US" sz="2000" dirty="0"/>
              <a:t>近</a:t>
            </a:r>
            <a:r>
              <a:rPr lang="ja-JP" altLang="en-US" sz="2000" dirty="0" smtClean="0"/>
              <a:t>いほど低周波，外ほどが高周波</a:t>
            </a:r>
            <a:endParaRPr lang="en-US" altLang="ja-JP" sz="2000" dirty="0" smtClean="0"/>
          </a:p>
          <a:p>
            <a:r>
              <a:rPr lang="ja-JP" altLang="en-US" sz="2000" dirty="0" smtClean="0"/>
              <a:t>中央（最も低周波）は，定数項で直流成分と呼ばれる</a:t>
            </a:r>
            <a:endParaRPr lang="en-US" altLang="ja-JP" sz="2000" dirty="0" smtClean="0"/>
          </a:p>
          <a:p>
            <a:pPr lvl="1"/>
            <a:r>
              <a:rPr lang="ja-JP" altLang="en-US" sz="1600" dirty="0" smtClean="0"/>
              <a:t>直流成分があるので正弦波の組み合わせでも平均値が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でない信号を作れる</a:t>
            </a:r>
            <a:endParaRPr lang="en-US" altLang="ja-JP" sz="1600" dirty="0" smtClean="0"/>
          </a:p>
          <a:p>
            <a:endParaRPr lang="en-US" altLang="ja-JP" sz="2000" dirty="0" smtClean="0"/>
          </a:p>
        </p:txBody>
      </p:sp>
      <p:grpSp>
        <p:nvGrpSpPr>
          <p:cNvPr id="7" name="グループ化 6"/>
          <p:cNvGrpSpPr/>
          <p:nvPr/>
        </p:nvGrpSpPr>
        <p:grpSpPr>
          <a:xfrm>
            <a:off x="387350" y="1747229"/>
            <a:ext cx="6448357" cy="2150387"/>
            <a:chOff x="1545502" y="2337533"/>
            <a:chExt cx="10430215" cy="3478250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1545502" y="2337533"/>
              <a:ext cx="4296451" cy="3478250"/>
              <a:chOff x="1545502" y="2337533"/>
              <a:chExt cx="4296451" cy="3478250"/>
            </a:xfrm>
          </p:grpSpPr>
          <p:pic>
            <p:nvPicPr>
              <p:cNvPr id="10" name="図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4" b="4907"/>
              <a:stretch/>
            </p:blipFill>
            <p:spPr>
              <a:xfrm>
                <a:off x="1545502" y="2337533"/>
                <a:ext cx="4296451" cy="3478250"/>
              </a:xfrm>
              <a:prstGeom prst="rect">
                <a:avLst/>
              </a:prstGeom>
            </p:spPr>
          </p:pic>
          <p:cxnSp>
            <p:nvCxnSpPr>
              <p:cNvPr id="23" name="直線矢印コネクタ 22"/>
              <p:cNvCxnSpPr/>
              <p:nvPr/>
            </p:nvCxnSpPr>
            <p:spPr>
              <a:xfrm>
                <a:off x="1572495" y="5627823"/>
                <a:ext cx="4094850" cy="0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線矢印コネクタ 23"/>
            <p:cNvCxnSpPr/>
            <p:nvPr/>
          </p:nvCxnSpPr>
          <p:spPr>
            <a:xfrm>
              <a:off x="7880866" y="5627823"/>
              <a:ext cx="4094851" cy="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右矢印 11"/>
            <p:cNvSpPr/>
            <p:nvPr/>
          </p:nvSpPr>
          <p:spPr>
            <a:xfrm>
              <a:off x="5714229" y="3616144"/>
              <a:ext cx="1659466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10800000">
              <a:off x="5714230" y="4124697"/>
              <a:ext cx="1659467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10427606" y="0"/>
            <a:ext cx="1764394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ja-JP" altLang="en-US" dirty="0" smtClean="0"/>
              <a:t>FourierSound</a:t>
            </a:r>
            <a:r>
              <a:rPr lang="en-US" altLang="ja-JP" dirty="0" smtClean="0"/>
              <a:t>.</a:t>
            </a:r>
            <a:r>
              <a:rPr lang="en-US" altLang="ja-JP" dirty="0" err="1" smtClean="0"/>
              <a:t>py</a:t>
            </a:r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859608" y="162451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係数番号</a:t>
            </a:r>
            <a:r>
              <a:rPr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232172" y="2070100"/>
            <a:ext cx="5205968" cy="4567030"/>
            <a:chOff x="968772" y="2070100"/>
            <a:chExt cx="5205968" cy="456703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066" r="9160" b="9385"/>
            <a:stretch/>
          </p:blipFill>
          <p:spPr>
            <a:xfrm>
              <a:off x="993141" y="5021188"/>
              <a:ext cx="1781116" cy="1384693"/>
            </a:xfrm>
            <a:prstGeom prst="rect">
              <a:avLst/>
            </a:prstGeom>
          </p:spPr>
        </p:pic>
        <p:cxnSp>
          <p:nvCxnSpPr>
            <p:cNvPr id="27" name="直線矢印コネクタ 26"/>
            <p:cNvCxnSpPr/>
            <p:nvPr/>
          </p:nvCxnSpPr>
          <p:spPr>
            <a:xfrm>
              <a:off x="968772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>
              <a:off x="2317625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6111240" y="2070100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カギ線コネクタ 44"/>
            <p:cNvCxnSpPr>
              <a:stCxn id="43" idx="2"/>
              <a:endCxn id="9" idx="0"/>
            </p:cNvCxnSpPr>
            <p:nvPr/>
          </p:nvCxnSpPr>
          <p:spPr>
            <a:xfrm rot="5400000">
              <a:off x="3388701" y="2266899"/>
              <a:ext cx="1249288" cy="42592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グループ化 61"/>
          <p:cNvGrpSpPr/>
          <p:nvPr/>
        </p:nvGrpSpPr>
        <p:grpSpPr>
          <a:xfrm>
            <a:off x="5229876" y="2072006"/>
            <a:ext cx="1955403" cy="4565124"/>
            <a:chOff x="5966476" y="2072006"/>
            <a:chExt cx="1955403" cy="4565124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9066" r="9124" b="9384"/>
            <a:stretch/>
          </p:blipFill>
          <p:spPr>
            <a:xfrm>
              <a:off x="6010589" y="5021188"/>
              <a:ext cx="1781116" cy="1384692"/>
            </a:xfrm>
            <a:prstGeom prst="rect">
              <a:avLst/>
            </a:prstGeom>
          </p:spPr>
        </p:pic>
        <p:cxnSp>
          <p:nvCxnSpPr>
            <p:cNvPr id="30" name="直線矢印コネクタ 29"/>
            <p:cNvCxnSpPr/>
            <p:nvPr/>
          </p:nvCxnSpPr>
          <p:spPr>
            <a:xfrm>
              <a:off x="596647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733755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57" name="カギ線コネクタ 56"/>
            <p:cNvCxnSpPr>
              <a:endCxn id="22" idx="0"/>
            </p:cNvCxnSpPr>
            <p:nvPr/>
          </p:nvCxnSpPr>
          <p:spPr>
            <a:xfrm rot="16200000" flipH="1">
              <a:off x="6069192" y="4189232"/>
              <a:ext cx="1239763" cy="4241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6443347" y="207200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724928" y="2070101"/>
            <a:ext cx="2822434" cy="4567029"/>
            <a:chOff x="2724928" y="2070101"/>
            <a:chExt cx="2822434" cy="4567029"/>
          </a:xfrm>
        </p:grpSpPr>
        <p:grpSp>
          <p:nvGrpSpPr>
            <p:cNvPr id="61" name="グループ化 60"/>
            <p:cNvGrpSpPr/>
            <p:nvPr/>
          </p:nvGrpSpPr>
          <p:grpSpPr>
            <a:xfrm>
              <a:off x="2773323" y="2070101"/>
              <a:ext cx="2774039" cy="4567029"/>
              <a:chOff x="3509923" y="2070101"/>
              <a:chExt cx="2774039" cy="4567029"/>
            </a:xfrm>
          </p:grpSpPr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33" t="8736" r="9195" b="9715"/>
              <a:stretch/>
            </p:blipFill>
            <p:spPr>
              <a:xfrm>
                <a:off x="3509923" y="5021188"/>
                <a:ext cx="1781116" cy="1384692"/>
              </a:xfrm>
              <a:prstGeom prst="rect">
                <a:avLst/>
              </a:prstGeom>
            </p:spPr>
          </p:pic>
          <p:sp>
            <p:nvSpPr>
              <p:cNvPr id="32" name="正方形/長方形 31"/>
              <p:cNvSpPr/>
              <p:nvPr/>
            </p:nvSpPr>
            <p:spPr>
              <a:xfrm>
                <a:off x="4794506" y="6329353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400" dirty="0" smtClean="0">
                    <a:latin typeface="メイリオ" panose="020B0604030504040204" pitchFamily="50" charset="-128"/>
                    <a:ea typeface="メイリオ" panose="020B0604030504040204" pitchFamily="50" charset="-128"/>
                    <a:cs typeface="メイリオ" panose="020B0604030504040204" pitchFamily="50" charset="-128"/>
                  </a:rPr>
                  <a:t>時間</a:t>
                </a:r>
                <a:endParaRPr lang="ja-JP" altLang="en-US" sz="1400" dirty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endParaRPr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6220462" y="2070101"/>
                <a:ext cx="63500" cy="17018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2" name="カギ線コネクタ 51"/>
              <p:cNvCxnSpPr>
                <a:stCxn id="51" idx="2"/>
              </p:cNvCxnSpPr>
              <p:nvPr/>
            </p:nvCxnSpPr>
            <p:spPr>
              <a:xfrm rot="5400000">
                <a:off x="4724564" y="3493539"/>
                <a:ext cx="1249287" cy="1806011"/>
              </a:xfrm>
              <a:prstGeom prst="bentConnector3">
                <a:avLst>
                  <a:gd name="adj1" fmla="val 60979"/>
                </a:avLst>
              </a:prstGeom>
              <a:ln w="12700">
                <a:solidFill>
                  <a:srgbClr val="C00000"/>
                </a:solidFill>
                <a:headEnd type="stealt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矢印コネクタ 27"/>
            <p:cNvCxnSpPr/>
            <p:nvPr/>
          </p:nvCxnSpPr>
          <p:spPr>
            <a:xfrm>
              <a:off x="2724928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/>
          <p:cNvGrpSpPr/>
          <p:nvPr/>
        </p:nvGrpSpPr>
        <p:grpSpPr>
          <a:xfrm>
            <a:off x="6034407" y="2064386"/>
            <a:ext cx="3595622" cy="4572744"/>
            <a:chOff x="6034407" y="2064386"/>
            <a:chExt cx="3595622" cy="4572744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9394" r="9406" b="9714"/>
            <a:stretch/>
          </p:blipFill>
          <p:spPr>
            <a:xfrm>
              <a:off x="7760832" y="5028213"/>
              <a:ext cx="1770518" cy="1369647"/>
            </a:xfrm>
            <a:prstGeom prst="rect">
              <a:avLst/>
            </a:prstGeom>
          </p:spPr>
        </p:pic>
        <p:cxnSp>
          <p:nvCxnSpPr>
            <p:cNvPr id="63" name="直線矢印コネクタ 62"/>
            <p:cNvCxnSpPr/>
            <p:nvPr/>
          </p:nvCxnSpPr>
          <p:spPr>
            <a:xfrm>
              <a:off x="7674626" y="6334751"/>
              <a:ext cx="19554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9045704" y="632935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時間</a:t>
              </a:r>
              <a:endPara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65" name="カギ線コネクタ 64"/>
            <p:cNvCxnSpPr>
              <a:stCxn id="66" idx="2"/>
              <a:endCxn id="8" idx="0"/>
            </p:cNvCxnSpPr>
            <p:nvPr/>
          </p:nvCxnSpPr>
          <p:spPr>
            <a:xfrm rot="16200000" flipH="1">
              <a:off x="6725111" y="3107232"/>
              <a:ext cx="1262027" cy="2579934"/>
            </a:xfrm>
            <a:prstGeom prst="bentConnector3">
              <a:avLst>
                <a:gd name="adj1" fmla="val 44717"/>
              </a:avLst>
            </a:prstGeom>
            <a:ln w="12700">
              <a:solidFill>
                <a:srgbClr val="C00000"/>
              </a:solidFill>
              <a:headEnd type="stealt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/>
            <p:cNvSpPr/>
            <p:nvPr/>
          </p:nvSpPr>
          <p:spPr>
            <a:xfrm>
              <a:off x="6034407" y="2064386"/>
              <a:ext cx="63500" cy="1701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9690100" y="5511437"/>
            <a:ext cx="2980871" cy="498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下の</a:t>
            </a:r>
            <a:r>
              <a:rPr lang="ja-JP" altLang="en-US" sz="1600" dirty="0"/>
              <a:t>波</a:t>
            </a:r>
            <a:r>
              <a:rPr lang="ja-JP" altLang="en-US" sz="1600" dirty="0" smtClean="0"/>
              <a:t>はイメージ</a:t>
            </a:r>
            <a:endParaRPr lang="en-US" altLang="ja-JP" sz="1600" dirty="0" smtClean="0"/>
          </a:p>
          <a:p>
            <a:pPr marL="0" indent="0">
              <a:buNone/>
            </a:pPr>
            <a:r>
              <a:rPr lang="en-US" altLang="ja-JP" sz="1600" dirty="0"/>
              <a:t>※</a:t>
            </a:r>
            <a:r>
              <a:rPr lang="ja-JP" altLang="en-US" sz="1600" dirty="0" smtClean="0"/>
              <a:t>本来はもっともっと</a:t>
            </a:r>
            <a:r>
              <a:rPr lang="ja-JP" altLang="en-US" sz="1600" dirty="0"/>
              <a:t>細</a:t>
            </a:r>
            <a:r>
              <a:rPr lang="ja-JP" altLang="en-US" sz="1600" dirty="0" smtClean="0"/>
              <a:t>かいです。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80504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476931"/>
            <a:ext cx="2682895" cy="2012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8789" y="167369"/>
            <a:ext cx="11473211" cy="733270"/>
          </a:xfrm>
        </p:spPr>
        <p:txBody>
          <a:bodyPr/>
          <a:lstStyle/>
          <a:p>
            <a:r>
              <a:rPr kumimoji="1" lang="ja-JP" altLang="en-US" dirty="0" smtClean="0"/>
              <a:t>周波数フィルタリング（音）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/>
        </p:blipFill>
        <p:spPr>
          <a:xfrm>
            <a:off x="669558" y="1365075"/>
            <a:ext cx="2581460" cy="14782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215196" y="11542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入力信号（音）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矢印 6"/>
          <p:cNvSpPr/>
          <p:nvPr/>
        </p:nvSpPr>
        <p:spPr>
          <a:xfrm rot="5400000">
            <a:off x="106214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676538" y="360433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230436" y="6422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周波数係数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3223613" y="5298640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69332" y="4926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356410" y="4680458"/>
            <a:ext cx="1365504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0" y="4183856"/>
            <a:ext cx="0" cy="99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4022271" y="4025900"/>
            <a:ext cx="0" cy="788988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3553164" y="4333876"/>
            <a:ext cx="933451" cy="316706"/>
          </a:xfrm>
          <a:custGeom>
            <a:avLst/>
            <a:gdLst>
              <a:gd name="connsiteX0" fmla="*/ 0 w 1281113"/>
              <a:gd name="connsiteY0" fmla="*/ 171450 h 171450"/>
              <a:gd name="connsiteX1" fmla="*/ 457200 w 1281113"/>
              <a:gd name="connsiteY1" fmla="*/ 171450 h 171450"/>
              <a:gd name="connsiteX2" fmla="*/ 457200 w 1281113"/>
              <a:gd name="connsiteY2" fmla="*/ 0 h 171450"/>
              <a:gd name="connsiteX3" fmla="*/ 842963 w 1281113"/>
              <a:gd name="connsiteY3" fmla="*/ 0 h 171450"/>
              <a:gd name="connsiteX4" fmla="*/ 842963 w 1281113"/>
              <a:gd name="connsiteY4" fmla="*/ 171450 h 171450"/>
              <a:gd name="connsiteX5" fmla="*/ 1281113 w 1281113"/>
              <a:gd name="connsiteY5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113" h="171450">
                <a:moveTo>
                  <a:pt x="0" y="171450"/>
                </a:moveTo>
                <a:lnTo>
                  <a:pt x="457200" y="171450"/>
                </a:lnTo>
                <a:lnTo>
                  <a:pt x="457200" y="0"/>
                </a:lnTo>
                <a:lnTo>
                  <a:pt x="842963" y="0"/>
                </a:lnTo>
                <a:lnTo>
                  <a:pt x="842963" y="171450"/>
                </a:lnTo>
                <a:lnTo>
                  <a:pt x="1281113" y="1714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83" y="1361005"/>
            <a:ext cx="2585841" cy="155719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3" y="4495568"/>
            <a:ext cx="2656227" cy="1992170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4827076" y="64227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成分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を完全にゼロに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61523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sp>
        <p:nvSpPr>
          <p:cNvPr id="34" name="右矢印 33"/>
          <p:cNvSpPr/>
          <p:nvPr/>
        </p:nvSpPr>
        <p:spPr>
          <a:xfrm rot="16200000">
            <a:off x="5262671" y="3518227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577646" y="11542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信号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 rot="5400000">
            <a:off x="5552967" y="3610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7819921" y="2155546"/>
            <a:ext cx="418576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フーリエ変換により周波数を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考慮した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filter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が設計できる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フーリエ変換し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周波数空間でフィルタを掛け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逆フーリエ変換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809617" y="6488668"/>
            <a:ext cx="238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さっき</a:t>
            </a:r>
            <a:r>
              <a:rPr lang="ja-JP" altLang="en-US" b="1" dirty="0"/>
              <a:t>の</a:t>
            </a:r>
            <a:r>
              <a:rPr lang="ja-JP" altLang="en-US" b="1" dirty="0" smtClean="0"/>
              <a:t>スライドです！</a:t>
            </a:r>
            <a:endParaRPr lang="ja-JP" altLang="en-US" b="1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179344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311405" y="517014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endParaRPr lang="ja-JP" altLang="en-US" sz="1400" dirty="0"/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5229226" y="5407819"/>
            <a:ext cx="702469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23" y="112503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93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04264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5400000">
            <a:off x="1957496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6200000">
            <a:off x="1828368" y="345044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3896875" y="5503034"/>
            <a:ext cx="438624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45054" y="583450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フィルタ画像を掛ける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66" y="1226415"/>
            <a:ext cx="1676444" cy="167644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04" y="4054740"/>
            <a:ext cx="1317964" cy="1317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37" y="482841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6323296" y="4033470"/>
            <a:ext cx="1321197" cy="132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34029" r="34047" b="33642"/>
          <a:stretch/>
        </p:blipFill>
        <p:spPr>
          <a:xfrm>
            <a:off x="8737240" y="4835047"/>
            <a:ext cx="1665962" cy="16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811542" y="4388776"/>
            <a:ext cx="596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×</a:t>
            </a:r>
            <a:endParaRPr lang="ja-JP" altLang="en-US" sz="4000" dirty="0"/>
          </a:p>
        </p:txBody>
      </p:sp>
      <p:sp>
        <p:nvSpPr>
          <p:cNvPr id="26" name="右矢印 25"/>
          <p:cNvSpPr/>
          <p:nvPr/>
        </p:nvSpPr>
        <p:spPr>
          <a:xfrm rot="16200000">
            <a:off x="8772252" y="3603952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5400000">
            <a:off x="9079382" y="36827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6429904" y="36428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824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1024421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718790" y="283483"/>
            <a:ext cx="10079840" cy="733270"/>
          </a:xfrm>
        </p:spPr>
        <p:txBody>
          <a:bodyPr/>
          <a:lstStyle/>
          <a:p>
            <a:pPr algn="ctr"/>
            <a:r>
              <a:rPr lang="ja-JP" altLang="en-US" dirty="0"/>
              <a:t>周波数フィルタリング</a:t>
            </a:r>
            <a:r>
              <a:rPr lang="ja-JP" altLang="en-US" dirty="0" smtClean="0"/>
              <a:t>（</a:t>
            </a:r>
            <a:r>
              <a:rPr lang="ja-JP" altLang="en-US" dirty="0"/>
              <a:t>画像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8835453" y="17051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95327" y="1372007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Low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9" y="1420456"/>
            <a:ext cx="1676444" cy="16764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1014544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2828348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88" y="4642153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843" y="6027057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3693886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03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正方形/長方形 36"/>
          <p:cNvSpPr/>
          <p:nvPr/>
        </p:nvSpPr>
        <p:spPr>
          <a:xfrm>
            <a:off x="3271955" y="3200807"/>
            <a:ext cx="15138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High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167086" y="5042307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Band Pass</a:t>
            </a: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特定周波成分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のみ通過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09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25" y="4639129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9" y="2831775"/>
            <a:ext cx="1661885" cy="1661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18834" y="983440"/>
            <a:ext cx="1702866" cy="170286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右矢印 43"/>
          <p:cNvSpPr/>
          <p:nvPr/>
        </p:nvSpPr>
        <p:spPr>
          <a:xfrm>
            <a:off x="8835453" y="3432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8835453" y="5210327"/>
            <a:ext cx="664147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2289" y="30900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47" name="正方形/長方形 46"/>
          <p:cNvSpPr/>
          <p:nvPr/>
        </p:nvSpPr>
        <p:spPr>
          <a:xfrm>
            <a:off x="674051" y="53943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054976" y="6337780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0091435" y="633778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出力画像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6794710" y="6337780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フィルタ処理済</a:t>
            </a:r>
            <a:endParaRPr lang="en-US" altLang="ja-JP" sz="1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</a:t>
            </a:r>
            <a:r>
              <a:rPr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8670028" y="4741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670028" y="29124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8670028" y="118520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04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まとめ：離散フーリエ変換と周波数フィルタ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" y="2259942"/>
            <a:ext cx="5867877" cy="1861422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7017659" y="2324100"/>
            <a:ext cx="3676130" cy="1695450"/>
            <a:chOff x="7855859" y="2563456"/>
            <a:chExt cx="3634919" cy="1676444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859" y="2563456"/>
              <a:ext cx="1676444" cy="1676444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8893" y="2563456"/>
              <a:ext cx="1661885" cy="16618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正方形/長方形 8"/>
          <p:cNvSpPr/>
          <p:nvPr/>
        </p:nvSpPr>
        <p:spPr>
          <a:xfrm>
            <a:off x="565903" y="1644134"/>
            <a:ext cx="9701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離散フーリエ変換（</a:t>
            </a:r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）の実装方法を解説した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5903" y="4501634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周波数空間でマスクを掛ける周波数フィルタを紹介した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703784" y="5247105"/>
            <a:ext cx="4573066" cy="1437789"/>
            <a:chOff x="1332434" y="5515429"/>
            <a:chExt cx="5416176" cy="1702866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5082809" y="5515429"/>
              <a:ext cx="1665801" cy="1661885"/>
              <a:chOff x="6835409" y="4639129"/>
              <a:chExt cx="1665801" cy="1661885"/>
            </a:xfrm>
          </p:grpSpPr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09" y="4639129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9325" y="4639129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7" name="グループ化 16"/>
            <p:cNvGrpSpPr/>
            <p:nvPr/>
          </p:nvGrpSpPr>
          <p:grpSpPr>
            <a:xfrm>
              <a:off x="3224947" y="5515429"/>
              <a:ext cx="1668215" cy="1661885"/>
              <a:chOff x="3209579" y="5536875"/>
              <a:chExt cx="1668215" cy="1661885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5909" y="5536875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図 14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9579" y="5536875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19" name="グループ化 18"/>
            <p:cNvGrpSpPr/>
            <p:nvPr/>
          </p:nvGrpSpPr>
          <p:grpSpPr>
            <a:xfrm>
              <a:off x="1332434" y="5515429"/>
              <a:ext cx="1702866" cy="1702866"/>
              <a:chOff x="6818834" y="983440"/>
              <a:chExt cx="1702866" cy="1702866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09" y="1024421"/>
                <a:ext cx="1661885" cy="16618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図 15"/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818834" y="983440"/>
                <a:ext cx="1702866" cy="17028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1864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89044" y="1558562"/>
            <a:ext cx="5563402" cy="73327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音の実時間フーリエ変換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6265495" y="4386686"/>
            <a:ext cx="5157374" cy="89255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Spector Analyzer </a:t>
            </a:r>
          </a:p>
          <a:p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by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Hidetomo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Kataoka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@ 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立命館大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2" y="770815"/>
            <a:ext cx="5157374" cy="537820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189044" y="2865978"/>
            <a:ext cx="4488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データ量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依存するが</a:t>
            </a:r>
            <a:r>
              <a:rPr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1D/2D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のフーリエ変換は高速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なので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解析可能</a:t>
            </a:r>
          </a:p>
        </p:txBody>
      </p:sp>
    </p:spTree>
    <p:extLst>
      <p:ext uri="{BB962C8B-B14F-4D97-AF65-F5344CB8AC3E}">
        <p14:creationId xmlns:p14="http://schemas.microsoft.com/office/powerpoint/2010/main" val="9751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 </a:t>
            </a:r>
            <a:r>
              <a:rPr lang="ja-JP" altLang="en-US" dirty="0"/>
              <a:t>（</a:t>
            </a:r>
            <a:r>
              <a:rPr lang="ja-JP" altLang="en-US" dirty="0" smtClean="0"/>
              <a:t>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62080"/>
            <a:ext cx="11473211" cy="552543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横軸が時間</a:t>
            </a:r>
            <a:r>
              <a:rPr lang="en-US" altLang="ja-JP" dirty="0"/>
              <a:t>/</a:t>
            </a:r>
            <a:r>
              <a:rPr kumimoji="1" lang="ja-JP" altLang="en-US" dirty="0" smtClean="0"/>
              <a:t>空間の関数</a:t>
            </a:r>
            <a:r>
              <a:rPr lang="ja-JP" altLang="en-US" dirty="0" smtClean="0"/>
              <a:t>を</a:t>
            </a:r>
            <a:r>
              <a:rPr lang="ja-JP" altLang="en-US" dirty="0"/>
              <a:t>、横軸</a:t>
            </a:r>
            <a:r>
              <a:rPr kumimoji="1" lang="ja-JP" altLang="en-US" dirty="0" smtClean="0"/>
              <a:t>が周波数の関数に変換する手法</a:t>
            </a:r>
            <a:endParaRPr kumimoji="1"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96" y="2424222"/>
            <a:ext cx="3110023" cy="31100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71" y="2435097"/>
            <a:ext cx="3099149" cy="3099149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4971525" y="3353874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4971526" y="3845511"/>
            <a:ext cx="1659466" cy="440266"/>
          </a:xfrm>
          <a:prstGeom prst="rightArrow">
            <a:avLst>
              <a:gd name="adj1" fmla="val 50000"/>
              <a:gd name="adj2" fmla="val 82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785596" y="286018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フーリエ変換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631707" y="43375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逆フーリエ</a:t>
            </a: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93801" y="5534245"/>
            <a:ext cx="2864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画像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(2D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空間に画素が並ぶ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759232" y="5534245"/>
            <a:ext cx="42851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周波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数画像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画素は特定周波数の大きさを示す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53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フーリエ変換とは </a:t>
            </a:r>
            <a:r>
              <a:rPr lang="ja-JP" altLang="en-US" dirty="0"/>
              <a:t>（</a:t>
            </a:r>
            <a:r>
              <a:rPr lang="ja-JP" altLang="en-US" dirty="0" smtClean="0"/>
              <a:t>画像）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479943" y="1398741"/>
            <a:ext cx="7052248" cy="2756990"/>
            <a:chOff x="-725388" y="1492408"/>
            <a:chExt cx="8846367" cy="3458379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600" y="1492408"/>
              <a:ext cx="3458379" cy="3458379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5388" y="1494721"/>
              <a:ext cx="3454762" cy="3454763"/>
            </a:xfrm>
            <a:prstGeom prst="rect">
              <a:avLst/>
            </a:prstGeom>
          </p:spPr>
        </p:pic>
        <p:sp>
          <p:nvSpPr>
            <p:cNvPr id="7" name="右矢印 6"/>
            <p:cNvSpPr/>
            <p:nvPr/>
          </p:nvSpPr>
          <p:spPr>
            <a:xfrm>
              <a:off x="2941890" y="3061071"/>
              <a:ext cx="1629675" cy="440266"/>
            </a:xfrm>
            <a:prstGeom prst="rightArrow">
              <a:avLst>
                <a:gd name="adj1" fmla="val 50000"/>
                <a:gd name="adj2" fmla="val 826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889545" y="2256557"/>
              <a:ext cx="1518566" cy="887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フーリエ</a:t>
              </a:r>
              <a:endParaRPr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  <a:p>
              <a:r>
                <a:rPr lang="ja-JP" altLang="en-US" sz="20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変換</a:t>
              </a:r>
              <a:endPara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555272"/>
            <a:ext cx="4832906" cy="2150328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フーリエ</a:t>
            </a:r>
            <a:r>
              <a:rPr lang="ja-JP" altLang="en-US" sz="2000" dirty="0" smtClean="0"/>
              <a:t>変換後の画像の画素は元信号に含まれる正弦波の量を示す</a:t>
            </a:r>
            <a:endParaRPr lang="en-US" altLang="ja-JP" sz="2000" dirty="0" smtClean="0"/>
          </a:p>
          <a:p>
            <a:r>
              <a:rPr lang="ja-JP" altLang="en-US" sz="2000" dirty="0" smtClean="0"/>
              <a:t>中央</a:t>
            </a:r>
            <a:r>
              <a:rPr lang="ja-JP" altLang="en-US" sz="2000" dirty="0"/>
              <a:t>付近</a:t>
            </a:r>
            <a:r>
              <a:rPr lang="ja-JP" altLang="en-US" sz="2000" dirty="0" smtClean="0"/>
              <a:t>が低周波，外側が高周波</a:t>
            </a:r>
            <a:endParaRPr lang="en-US" altLang="ja-JP" sz="2000" dirty="0" smtClean="0"/>
          </a:p>
          <a:p>
            <a:r>
              <a:rPr lang="ja-JP" altLang="en-US" sz="2000" dirty="0" smtClean="0"/>
              <a:t>中央画素は，定数項（直流成分）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</p:txBody>
      </p:sp>
      <p:pic>
        <p:nvPicPr>
          <p:cNvPr id="212" name="Picture 59" descr="C:\MyProgram\ToyCodes\FourieTransform\MapDef\sin_u0_v0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正方形/長方形 212"/>
          <p:cNvSpPr/>
          <p:nvPr/>
        </p:nvSpPr>
        <p:spPr>
          <a:xfrm>
            <a:off x="6104485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6271172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6437860" y="27266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7" name="Picture 60" descr="C:\MyProgram\ToyCodes\FourieTransform\MapDef\sin_u1_v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2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62" descr="C:\MyProgram\ToyCodes\FourieTransform\MapDef\sin_u2_v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435016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66" descr="C:\MyProgram\ToyCodes\FourieTransform\MapDef\sin_u0_v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3070636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72" descr="C:\MyProgram\ToyCodes\FourieTransform\MapDef\sin_u0_v2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217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正方形/長方形 221"/>
          <p:cNvSpPr/>
          <p:nvPr/>
        </p:nvSpPr>
        <p:spPr>
          <a:xfrm>
            <a:off x="6104485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6104485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4" name="Picture 67" descr="C:\MyProgram\ToyCodes\FourieTransform\MapDef\sin_u1_v1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3071329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68" descr="C:\MyProgram\ToyCodes\FourieTransform\MapDef\sin_u2_v1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3071329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73" descr="C:\MyProgram\ToyCodes\FourieTransform\MapDef\sin_u1_v2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573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74" descr="C:\MyProgram\ToyCodes\FourieTransform\MapDef\sin_u2_v2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28" y="1792492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正方形/長方形 227"/>
          <p:cNvSpPr/>
          <p:nvPr/>
        </p:nvSpPr>
        <p:spPr>
          <a:xfrm>
            <a:off x="6271172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6437860" y="2574216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6271172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6437860" y="2418641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2" name="Picture 80" descr="C:\MyProgram\ToyCodes\FourieTransform\MapDef\sin_u2_v16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132" y="278991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79" descr="C:\MyProgram\ToyCodes\FourieTransform\MapDef\sin_u1_v16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4" y="278991"/>
            <a:ext cx="1076691" cy="10766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正方形/長方形 233"/>
          <p:cNvSpPr/>
          <p:nvPr/>
        </p:nvSpPr>
        <p:spPr>
          <a:xfrm>
            <a:off x="6282285" y="1524085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6456116" y="1524085"/>
            <a:ext cx="102309" cy="1023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9362379" y="5561649"/>
            <a:ext cx="28296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この</a:t>
            </a:r>
            <a:r>
              <a:rPr lang="ja-JP" altLang="en-US" dirty="0"/>
              <a:t>図</a:t>
            </a:r>
            <a:r>
              <a:rPr lang="ja-JP" altLang="en-US" dirty="0" smtClean="0"/>
              <a:t>は</a:t>
            </a:r>
            <a:r>
              <a:rPr lang="ja-JP" altLang="en-US" dirty="0"/>
              <a:t>イメージ</a:t>
            </a:r>
            <a:r>
              <a:rPr lang="ja-JP" altLang="en-US" dirty="0" smtClean="0"/>
              <a:t>です</a:t>
            </a:r>
            <a:endParaRPr lang="en-US" altLang="ja-JP" dirty="0" smtClean="0"/>
          </a:p>
          <a:p>
            <a:r>
              <a:rPr lang="ja-JP" altLang="en-US" dirty="0"/>
              <a:t>本来</a:t>
            </a:r>
            <a:r>
              <a:rPr lang="ja-JP" altLang="en-US" dirty="0" smtClean="0"/>
              <a:t>は現画像と同サイズで</a:t>
            </a:r>
            <a:endParaRPr lang="en-US" altLang="ja-JP" dirty="0" smtClean="0"/>
          </a:p>
          <a:p>
            <a:r>
              <a:rPr lang="ja-JP" altLang="en-US" dirty="0" smtClean="0"/>
              <a:t>もっと細かいです</a:t>
            </a:r>
            <a:endParaRPr lang="ja-JP" altLang="en-US" dirty="0"/>
          </a:p>
        </p:txBody>
      </p:sp>
      <p:sp>
        <p:nvSpPr>
          <p:cNvPr id="237" name="正方形/長方形 236"/>
          <p:cNvSpPr/>
          <p:nvPr/>
        </p:nvSpPr>
        <p:spPr>
          <a:xfrm>
            <a:off x="477877" y="6190734"/>
            <a:ext cx="7372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ja-JP" altLang="en-US" sz="2800" b="1" dirty="0" smtClean="0">
                <a:solidFill>
                  <a:srgbClr val="C00000"/>
                </a:solidFill>
              </a:rPr>
              <a:t>任意</a:t>
            </a:r>
            <a:r>
              <a:rPr lang="ja-JP" altLang="en-US" sz="2800" b="1" dirty="0">
                <a:solidFill>
                  <a:srgbClr val="C00000"/>
                </a:solidFill>
              </a:rPr>
              <a:t>の画像はし</a:t>
            </a:r>
            <a:r>
              <a:rPr lang="ja-JP" altLang="en-US" sz="2800" b="1" dirty="0" smtClean="0">
                <a:solidFill>
                  <a:srgbClr val="C00000"/>
                </a:solidFill>
              </a:rPr>
              <a:t>ましま画像の和で</a:t>
            </a:r>
            <a:r>
              <a:rPr lang="ja-JP" altLang="en-US" sz="2800" b="1" dirty="0">
                <a:solidFill>
                  <a:srgbClr val="C00000"/>
                </a:solidFill>
              </a:rPr>
              <a:t>表現できる</a:t>
            </a:r>
            <a:endParaRPr lang="en-US" altLang="ja-JP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6963" y="283483"/>
            <a:ext cx="7012005" cy="733270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フーリエ変換とは （画像）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03542" y="123249"/>
            <a:ext cx="3348904" cy="1053738"/>
          </a:xfrm>
          <a:solidFill>
            <a:schemeClr val="accent4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FourierPaint.py</a:t>
            </a:r>
          </a:p>
          <a:p>
            <a:pPr marL="0" indent="0">
              <a:buNone/>
            </a:pPr>
            <a:r>
              <a:rPr lang="en-US" altLang="ja-JP" dirty="0"/>
              <a:t>FourierImg.py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29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9162</TotalTime>
  <Words>2200</Words>
  <Application>Microsoft Office PowerPoint</Application>
  <PresentationFormat>ワイド画面</PresentationFormat>
  <Paragraphs>709</Paragraphs>
  <Slides>53</Slides>
  <Notes>22</Notes>
  <HiddenSlides>4</HiddenSlides>
  <MMClips>4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61" baseType="lpstr">
      <vt:lpstr>ＭＳ Ｐゴシック</vt:lpstr>
      <vt:lpstr>メイリオ</vt:lpstr>
      <vt:lpstr>Arial</vt:lpstr>
      <vt:lpstr>Calibri</vt:lpstr>
      <vt:lpstr>Cambria Math</vt:lpstr>
      <vt:lpstr>Times New Roman</vt:lpstr>
      <vt:lpstr>Wingdings</vt:lpstr>
      <vt:lpstr>Office テーマ</vt:lpstr>
      <vt:lpstr>デジタルメディア処理1</vt:lpstr>
      <vt:lpstr>スケジュール</vt:lpstr>
      <vt:lpstr>Contents</vt:lpstr>
      <vt:lpstr>フーリエ変換とは（音）</vt:lpstr>
      <vt:lpstr>フーリエ変換とは（音）</vt:lpstr>
      <vt:lpstr>音の実時間フーリエ変換</vt:lpstr>
      <vt:lpstr>フーリエ変換とは （画像）</vt:lpstr>
      <vt:lpstr>フーリエ変換とは （画像）</vt:lpstr>
      <vt:lpstr>フーリエ変換とは （画像）</vt:lpstr>
      <vt:lpstr>余談 (ノイズ)</vt:lpstr>
      <vt:lpstr>周波数フィルタリング（音）</vt:lpstr>
      <vt:lpstr>周波数フィルタリング（音）</vt:lpstr>
      <vt:lpstr>周波数フィルタリング（画像）</vt:lpstr>
      <vt:lpstr>周波数フィルタリング（画像）</vt:lpstr>
      <vt:lpstr>まとめ：音・画像のフーリエ変換の概要</vt:lpstr>
      <vt:lpstr>フーリエ級数展開（の簡単な説明）</vt:lpstr>
      <vt:lpstr>PowerPoint プレゼンテーション</vt:lpstr>
      <vt:lpstr>三角関数</vt:lpstr>
      <vt:lpstr>三角関数</vt:lpstr>
      <vt:lpstr>三角関数</vt:lpstr>
      <vt:lpstr>三角関数</vt:lpstr>
      <vt:lpstr>PowerPoint プレゼンテーション</vt:lpstr>
      <vt:lpstr>PowerPoint プレゼンテーション</vt:lpstr>
      <vt:lpstr>PowerPoint プレゼンテーション</vt:lpstr>
      <vt:lpstr>フーリエ級数展開のとても簡単な説明</vt:lpstr>
      <vt:lpstr>フーリエ級数展開のとても簡単な説明</vt:lpstr>
      <vt:lpstr>フーリエ級数</vt:lpstr>
      <vt:lpstr>フーリエ級数</vt:lpstr>
      <vt:lpstr>フーリエ級数</vt:lpstr>
      <vt:lpstr>Contents</vt:lpstr>
      <vt:lpstr>オイラーの式</vt:lpstr>
      <vt:lpstr>PowerPoint プレゼンテーション</vt:lpstr>
      <vt:lpstr>フーリエ級数の複素数表現</vt:lpstr>
      <vt:lpstr>PowerPoint プレゼンテーション</vt:lpstr>
      <vt:lpstr>PowerPoint プレゼンテーション</vt:lpstr>
      <vt:lpstr>フーリエ級数(複素数表記)</vt:lpstr>
      <vt:lpstr>フーリエ級数(複素数表記)</vt:lpstr>
      <vt:lpstr>フーリエ級数(複素数表記)</vt:lpstr>
      <vt:lpstr>フーリエ級数(複素数表記)</vt:lpstr>
      <vt:lpstr>まとめ: フーリエ級数展開</vt:lpstr>
      <vt:lpstr>Contents</vt:lpstr>
      <vt:lpstr>フーリエ変換とは</vt:lpstr>
      <vt:lpstr>離散フーリエ変換（1D）</vt:lpstr>
      <vt:lpstr>離散フーリエ変換（1D）</vt:lpstr>
      <vt:lpstr>離散フーリエ変換の計算例</vt:lpstr>
      <vt:lpstr>離散フーリエ変換（2D）</vt:lpstr>
      <vt:lpstr>PowerPoint プレゼンテーション</vt:lpstr>
      <vt:lpstr>Shiftの話</vt:lpstr>
      <vt:lpstr>Contents</vt:lpstr>
      <vt:lpstr>周波数フィルタリング（音）</vt:lpstr>
      <vt:lpstr>周波数フィルタリング（画像）</vt:lpstr>
      <vt:lpstr>周波数フィルタリング（画像）</vt:lpstr>
      <vt:lpstr>まとめ：離散フーリエ変換と周波数フィルタ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 Ijiri</dc:creator>
  <cp:lastModifiedBy>Takashi Ijiri</cp:lastModifiedBy>
  <cp:revision>272</cp:revision>
  <cp:lastPrinted>2018-09-10T09:48:59Z</cp:lastPrinted>
  <dcterms:created xsi:type="dcterms:W3CDTF">2017-01-19T02:23:36Z</dcterms:created>
  <dcterms:modified xsi:type="dcterms:W3CDTF">2018-09-10T09:49:20Z</dcterms:modified>
</cp:coreProperties>
</file>